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23"/>
  </p:notesMasterIdLst>
  <p:handoutMasterIdLst>
    <p:handoutMasterId r:id="rId24"/>
  </p:handoutMasterIdLst>
  <p:sldIdLst>
    <p:sldId id="256" r:id="rId2"/>
    <p:sldId id="294" r:id="rId3"/>
    <p:sldId id="257" r:id="rId4"/>
    <p:sldId id="258" r:id="rId5"/>
    <p:sldId id="293" r:id="rId6"/>
    <p:sldId id="261" r:id="rId7"/>
    <p:sldId id="265" r:id="rId8"/>
    <p:sldId id="262" r:id="rId9"/>
    <p:sldId id="263" r:id="rId10"/>
    <p:sldId id="266" r:id="rId11"/>
    <p:sldId id="264" r:id="rId12"/>
    <p:sldId id="267" r:id="rId13"/>
    <p:sldId id="268" r:id="rId14"/>
    <p:sldId id="269" r:id="rId15"/>
    <p:sldId id="271" r:id="rId16"/>
    <p:sldId id="292" r:id="rId17"/>
    <p:sldId id="272" r:id="rId18"/>
    <p:sldId id="273" r:id="rId19"/>
    <p:sldId id="274" r:id="rId20"/>
    <p:sldId id="275" r:id="rId21"/>
    <p:sldId id="296" r:id="rId22"/>
  </p:sldIdLst>
  <p:sldSz cx="9144000" cy="6858000" type="screen4x3"/>
  <p:notesSz cx="6881813" cy="9296400"/>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80">
          <p15:clr>
            <a:srgbClr val="A4A3A4"/>
          </p15:clr>
        </p15:guide>
        <p15:guide id="2" pos="287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990033"/>
    <a:srgbClr val="CC0000"/>
    <a:srgbClr val="CC0066"/>
    <a:srgbClr val="FF0000"/>
    <a:srgbClr val="FF3300"/>
    <a:srgbClr val="FFFF0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9079" autoAdjust="0"/>
    <p:restoredTop sz="66142" autoAdjust="0"/>
  </p:normalViewPr>
  <p:slideViewPr>
    <p:cSldViewPr snapToGrid="0">
      <p:cViewPr varScale="1">
        <p:scale>
          <a:sx n="58" d="100"/>
          <a:sy n="58" d="100"/>
        </p:scale>
        <p:origin x="1613" y="34"/>
      </p:cViewPr>
      <p:guideLst>
        <p:guide orient="horz" pos="2180"/>
        <p:guide pos="2870"/>
      </p:guideLst>
    </p:cSldViewPr>
  </p:slideViewPr>
  <p:outlineViewPr>
    <p:cViewPr>
      <p:scale>
        <a:sx n="33" d="100"/>
        <a:sy n="33" d="100"/>
      </p:scale>
      <p:origin x="0" y="0"/>
    </p:cViewPr>
  </p:outlineViewPr>
  <p:notesTextViewPr>
    <p:cViewPr>
      <p:scale>
        <a:sx n="100" d="100"/>
        <a:sy n="100" d="100"/>
      </p:scale>
      <p:origin x="0" y="0"/>
    </p:cViewPr>
  </p:notesTextViewPr>
  <p:gridSpacing cx="75895" cy="7589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9810" name="Rectangle 2"/>
          <p:cNvSpPr>
            <a:spLocks noGrp="1" noChangeArrowheads="1"/>
          </p:cNvSpPr>
          <p:nvPr>
            <p:ph type="hdr" sz="quarter"/>
          </p:nvPr>
        </p:nvSpPr>
        <p:spPr bwMode="auto">
          <a:xfrm>
            <a:off x="0" y="0"/>
            <a:ext cx="2982913" cy="463550"/>
          </a:xfrm>
          <a:prstGeom prst="rect">
            <a:avLst/>
          </a:prstGeom>
          <a:noFill/>
          <a:ln w="9525">
            <a:noFill/>
            <a:miter lim="800000"/>
            <a:headEnd/>
            <a:tailEnd/>
          </a:ln>
          <a:effectLst/>
        </p:spPr>
        <p:txBody>
          <a:bodyPr vert="horz" wrap="square" lIns="92439" tIns="46220" rIns="92439" bIns="46220" numCol="1" anchor="t" anchorCtr="0" compatLnSpc="1">
            <a:prstTxWarp prst="textNoShape">
              <a:avLst/>
            </a:prstTxWarp>
          </a:bodyPr>
          <a:lstStyle>
            <a:lvl1pPr defTabSz="924457" eaLnBrk="1" hangingPunct="1">
              <a:defRPr sz="1200">
                <a:latin typeface="Arial" charset="0"/>
              </a:defRPr>
            </a:lvl1pPr>
          </a:lstStyle>
          <a:p>
            <a:pPr>
              <a:defRPr/>
            </a:pPr>
            <a:endParaRPr lang="en-US"/>
          </a:p>
        </p:txBody>
      </p:sp>
      <p:sp>
        <p:nvSpPr>
          <p:cNvPr id="119811" name="Rectangle 3"/>
          <p:cNvSpPr>
            <a:spLocks noGrp="1" noChangeArrowheads="1"/>
          </p:cNvSpPr>
          <p:nvPr>
            <p:ph type="dt" sz="quarter" idx="1"/>
          </p:nvPr>
        </p:nvSpPr>
        <p:spPr bwMode="auto">
          <a:xfrm>
            <a:off x="3897313" y="0"/>
            <a:ext cx="2982912" cy="463550"/>
          </a:xfrm>
          <a:prstGeom prst="rect">
            <a:avLst/>
          </a:prstGeom>
          <a:noFill/>
          <a:ln w="9525">
            <a:noFill/>
            <a:miter lim="800000"/>
            <a:headEnd/>
            <a:tailEnd/>
          </a:ln>
          <a:effectLst/>
        </p:spPr>
        <p:txBody>
          <a:bodyPr vert="horz" wrap="square" lIns="92439" tIns="46220" rIns="92439" bIns="46220" numCol="1" anchor="t" anchorCtr="0" compatLnSpc="1">
            <a:prstTxWarp prst="textNoShape">
              <a:avLst/>
            </a:prstTxWarp>
          </a:bodyPr>
          <a:lstStyle>
            <a:lvl1pPr algn="r" defTabSz="924457" eaLnBrk="1" hangingPunct="1">
              <a:defRPr sz="1200">
                <a:latin typeface="Arial" charset="0"/>
              </a:defRPr>
            </a:lvl1pPr>
          </a:lstStyle>
          <a:p>
            <a:pPr>
              <a:defRPr/>
            </a:pPr>
            <a:endParaRPr lang="en-US"/>
          </a:p>
        </p:txBody>
      </p:sp>
      <p:sp>
        <p:nvSpPr>
          <p:cNvPr id="119812" name="Rectangle 4"/>
          <p:cNvSpPr>
            <a:spLocks noGrp="1" noChangeArrowheads="1"/>
          </p:cNvSpPr>
          <p:nvPr>
            <p:ph type="ftr" sz="quarter" idx="2"/>
          </p:nvPr>
        </p:nvSpPr>
        <p:spPr bwMode="auto">
          <a:xfrm>
            <a:off x="0" y="8831263"/>
            <a:ext cx="2982913" cy="463550"/>
          </a:xfrm>
          <a:prstGeom prst="rect">
            <a:avLst/>
          </a:prstGeom>
          <a:noFill/>
          <a:ln w="9525">
            <a:noFill/>
            <a:miter lim="800000"/>
            <a:headEnd/>
            <a:tailEnd/>
          </a:ln>
          <a:effectLst/>
        </p:spPr>
        <p:txBody>
          <a:bodyPr vert="horz" wrap="square" lIns="92439" tIns="46220" rIns="92439" bIns="46220" numCol="1" anchor="b" anchorCtr="0" compatLnSpc="1">
            <a:prstTxWarp prst="textNoShape">
              <a:avLst/>
            </a:prstTxWarp>
          </a:bodyPr>
          <a:lstStyle>
            <a:lvl1pPr defTabSz="924457" eaLnBrk="1" hangingPunct="1">
              <a:defRPr sz="1200">
                <a:latin typeface="Arial" charset="0"/>
              </a:defRPr>
            </a:lvl1pPr>
          </a:lstStyle>
          <a:p>
            <a:pPr>
              <a:defRPr/>
            </a:pPr>
            <a:endParaRPr lang="en-US"/>
          </a:p>
        </p:txBody>
      </p:sp>
      <p:sp>
        <p:nvSpPr>
          <p:cNvPr id="119813" name="Rectangle 5"/>
          <p:cNvSpPr>
            <a:spLocks noGrp="1" noChangeArrowheads="1"/>
          </p:cNvSpPr>
          <p:nvPr>
            <p:ph type="sldNum" sz="quarter" idx="3"/>
          </p:nvPr>
        </p:nvSpPr>
        <p:spPr bwMode="auto">
          <a:xfrm>
            <a:off x="3897313" y="8831263"/>
            <a:ext cx="2982912" cy="463550"/>
          </a:xfrm>
          <a:prstGeom prst="rect">
            <a:avLst/>
          </a:prstGeom>
          <a:noFill/>
          <a:ln w="9525">
            <a:noFill/>
            <a:miter lim="800000"/>
            <a:headEnd/>
            <a:tailEnd/>
          </a:ln>
          <a:effectLst/>
        </p:spPr>
        <p:txBody>
          <a:bodyPr vert="horz" wrap="square" lIns="92439" tIns="46220" rIns="92439" bIns="46220" numCol="1" anchor="b" anchorCtr="0" compatLnSpc="1">
            <a:prstTxWarp prst="textNoShape">
              <a:avLst/>
            </a:prstTxWarp>
          </a:bodyPr>
          <a:lstStyle>
            <a:lvl1pPr algn="r" defTabSz="923925" eaLnBrk="1" hangingPunct="1">
              <a:defRPr sz="1200" smtClean="0"/>
            </a:lvl1pPr>
          </a:lstStyle>
          <a:p>
            <a:pPr>
              <a:defRPr/>
            </a:pPr>
            <a:fld id="{7E2E49F7-52B9-47FB-975A-CDBF100D0A56}" type="slidenum">
              <a:rPr lang="en-US" altLang="en-US"/>
              <a:pPr>
                <a:defRPr/>
              </a:pPr>
              <a:t>‹#›</a:t>
            </a:fld>
            <a:endParaRPr lang="en-US" altLang="en-US"/>
          </a:p>
        </p:txBody>
      </p:sp>
    </p:spTree>
    <p:extLst>
      <p:ext uri="{BB962C8B-B14F-4D97-AF65-F5344CB8AC3E}">
        <p14:creationId xmlns:p14="http://schemas.microsoft.com/office/powerpoint/2010/main" val="13871246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82913" cy="463550"/>
          </a:xfrm>
          <a:prstGeom prst="rect">
            <a:avLst/>
          </a:prstGeom>
          <a:noFill/>
          <a:ln w="9525">
            <a:noFill/>
            <a:miter lim="800000"/>
            <a:headEnd/>
            <a:tailEnd/>
          </a:ln>
          <a:effectLst/>
        </p:spPr>
        <p:txBody>
          <a:bodyPr vert="horz" wrap="square" lIns="92439" tIns="46220" rIns="92439" bIns="46220" numCol="1" anchor="t" anchorCtr="0" compatLnSpc="1">
            <a:prstTxWarp prst="textNoShape">
              <a:avLst/>
            </a:prstTxWarp>
          </a:bodyPr>
          <a:lstStyle>
            <a:lvl1pPr defTabSz="924457" eaLnBrk="1" hangingPunct="1">
              <a:defRPr sz="1200">
                <a:latin typeface="Arial" charset="0"/>
              </a:defRPr>
            </a:lvl1pPr>
          </a:lstStyle>
          <a:p>
            <a:pPr>
              <a:defRPr/>
            </a:pPr>
            <a:endParaRPr lang="en-US"/>
          </a:p>
        </p:txBody>
      </p:sp>
      <p:sp>
        <p:nvSpPr>
          <p:cNvPr id="6147" name="Rectangle 3"/>
          <p:cNvSpPr>
            <a:spLocks noGrp="1" noChangeArrowheads="1"/>
          </p:cNvSpPr>
          <p:nvPr>
            <p:ph type="dt" idx="1"/>
          </p:nvPr>
        </p:nvSpPr>
        <p:spPr bwMode="auto">
          <a:xfrm>
            <a:off x="3897313" y="0"/>
            <a:ext cx="2982912" cy="463550"/>
          </a:xfrm>
          <a:prstGeom prst="rect">
            <a:avLst/>
          </a:prstGeom>
          <a:noFill/>
          <a:ln w="9525">
            <a:noFill/>
            <a:miter lim="800000"/>
            <a:headEnd/>
            <a:tailEnd/>
          </a:ln>
          <a:effectLst/>
        </p:spPr>
        <p:txBody>
          <a:bodyPr vert="horz" wrap="square" lIns="92439" tIns="46220" rIns="92439" bIns="46220" numCol="1" anchor="t" anchorCtr="0" compatLnSpc="1">
            <a:prstTxWarp prst="textNoShape">
              <a:avLst/>
            </a:prstTxWarp>
          </a:bodyPr>
          <a:lstStyle>
            <a:lvl1pPr algn="r" defTabSz="924457" eaLnBrk="1" hangingPunct="1">
              <a:defRPr sz="1200">
                <a:latin typeface="Arial" charset="0"/>
              </a:defRPr>
            </a:lvl1pPr>
          </a:lstStyle>
          <a:p>
            <a:pPr>
              <a:defRPr/>
            </a:pPr>
            <a:endParaRPr lang="en-US"/>
          </a:p>
        </p:txBody>
      </p:sp>
      <p:sp>
        <p:nvSpPr>
          <p:cNvPr id="3076" name="Rectangle 4"/>
          <p:cNvSpPr>
            <a:spLocks noGrp="1" noRot="1" noChangeAspect="1" noChangeArrowheads="1" noTextEdit="1"/>
          </p:cNvSpPr>
          <p:nvPr>
            <p:ph type="sldImg" idx="2"/>
          </p:nvPr>
        </p:nvSpPr>
        <p:spPr bwMode="auto">
          <a:xfrm>
            <a:off x="1119188" y="698500"/>
            <a:ext cx="4645025" cy="34845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688975" y="4416425"/>
            <a:ext cx="5505450" cy="4181475"/>
          </a:xfrm>
          <a:prstGeom prst="rect">
            <a:avLst/>
          </a:prstGeom>
          <a:noFill/>
          <a:ln w="9525">
            <a:noFill/>
            <a:miter lim="800000"/>
            <a:headEnd/>
            <a:tailEnd/>
          </a:ln>
          <a:effectLst/>
        </p:spPr>
        <p:txBody>
          <a:bodyPr vert="horz" wrap="square" lIns="92439" tIns="46220" rIns="92439" bIns="462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150" name="Rectangle 6"/>
          <p:cNvSpPr>
            <a:spLocks noGrp="1" noChangeArrowheads="1"/>
          </p:cNvSpPr>
          <p:nvPr>
            <p:ph type="ftr" sz="quarter" idx="4"/>
          </p:nvPr>
        </p:nvSpPr>
        <p:spPr bwMode="auto">
          <a:xfrm>
            <a:off x="0" y="8831263"/>
            <a:ext cx="2982913" cy="463550"/>
          </a:xfrm>
          <a:prstGeom prst="rect">
            <a:avLst/>
          </a:prstGeom>
          <a:noFill/>
          <a:ln w="9525">
            <a:noFill/>
            <a:miter lim="800000"/>
            <a:headEnd/>
            <a:tailEnd/>
          </a:ln>
          <a:effectLst/>
        </p:spPr>
        <p:txBody>
          <a:bodyPr vert="horz" wrap="square" lIns="92439" tIns="46220" rIns="92439" bIns="46220" numCol="1" anchor="b" anchorCtr="0" compatLnSpc="1">
            <a:prstTxWarp prst="textNoShape">
              <a:avLst/>
            </a:prstTxWarp>
          </a:bodyPr>
          <a:lstStyle>
            <a:lvl1pPr defTabSz="924457" eaLnBrk="1" hangingPunct="1">
              <a:defRPr sz="1200">
                <a:latin typeface="Arial" charset="0"/>
              </a:defRPr>
            </a:lvl1pPr>
          </a:lstStyle>
          <a:p>
            <a:pPr>
              <a:defRPr/>
            </a:pPr>
            <a:endParaRPr lang="en-US"/>
          </a:p>
        </p:txBody>
      </p:sp>
      <p:sp>
        <p:nvSpPr>
          <p:cNvPr id="6151" name="Rectangle 7"/>
          <p:cNvSpPr>
            <a:spLocks noGrp="1" noChangeArrowheads="1"/>
          </p:cNvSpPr>
          <p:nvPr>
            <p:ph type="sldNum" sz="quarter" idx="5"/>
          </p:nvPr>
        </p:nvSpPr>
        <p:spPr bwMode="auto">
          <a:xfrm>
            <a:off x="3897313" y="8831263"/>
            <a:ext cx="2982912" cy="463550"/>
          </a:xfrm>
          <a:prstGeom prst="rect">
            <a:avLst/>
          </a:prstGeom>
          <a:noFill/>
          <a:ln w="9525">
            <a:noFill/>
            <a:miter lim="800000"/>
            <a:headEnd/>
            <a:tailEnd/>
          </a:ln>
          <a:effectLst/>
        </p:spPr>
        <p:txBody>
          <a:bodyPr vert="horz" wrap="square" lIns="92439" tIns="46220" rIns="92439" bIns="46220" numCol="1" anchor="b" anchorCtr="0" compatLnSpc="1">
            <a:prstTxWarp prst="textNoShape">
              <a:avLst/>
            </a:prstTxWarp>
          </a:bodyPr>
          <a:lstStyle>
            <a:lvl1pPr algn="r" defTabSz="923925" eaLnBrk="1" hangingPunct="1">
              <a:defRPr sz="1200" smtClean="0"/>
            </a:lvl1pPr>
          </a:lstStyle>
          <a:p>
            <a:pPr>
              <a:defRPr/>
            </a:pPr>
            <a:fld id="{6BDC2CE6-F042-4F94-AD05-D2A1B1B6EAF5}" type="slidenum">
              <a:rPr lang="en-US" altLang="en-US"/>
              <a:pPr>
                <a:defRPr/>
              </a:pPr>
              <a:t>‹#›</a:t>
            </a:fld>
            <a:endParaRPr lang="en-US" altLang="en-US"/>
          </a:p>
        </p:txBody>
      </p:sp>
    </p:spTree>
    <p:extLst>
      <p:ext uri="{BB962C8B-B14F-4D97-AF65-F5344CB8AC3E}">
        <p14:creationId xmlns:p14="http://schemas.microsoft.com/office/powerpoint/2010/main" val="177919332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spcBef>
                <a:spcPct val="30000"/>
              </a:spcBef>
              <a:defRPr sz="1200">
                <a:solidFill>
                  <a:schemeClr val="tx1"/>
                </a:solidFill>
                <a:latin typeface="Arial" panose="020B0604020202020204" pitchFamily="34" charset="0"/>
              </a:defRPr>
            </a:lvl1pPr>
            <a:lvl2pPr marL="742950" indent="-285750" defTabSz="923925">
              <a:spcBef>
                <a:spcPct val="30000"/>
              </a:spcBef>
              <a:defRPr sz="1200">
                <a:solidFill>
                  <a:schemeClr val="tx1"/>
                </a:solidFill>
                <a:latin typeface="Arial" panose="020B0604020202020204" pitchFamily="34" charset="0"/>
              </a:defRPr>
            </a:lvl2pPr>
            <a:lvl3pPr marL="1143000" indent="-228600" defTabSz="923925">
              <a:spcBef>
                <a:spcPct val="30000"/>
              </a:spcBef>
              <a:defRPr sz="1200">
                <a:solidFill>
                  <a:schemeClr val="tx1"/>
                </a:solidFill>
                <a:latin typeface="Arial" panose="020B0604020202020204" pitchFamily="34" charset="0"/>
              </a:defRPr>
            </a:lvl3pPr>
            <a:lvl4pPr marL="1600200" indent="-228600" defTabSz="923925">
              <a:spcBef>
                <a:spcPct val="30000"/>
              </a:spcBef>
              <a:defRPr sz="1200">
                <a:solidFill>
                  <a:schemeClr val="tx1"/>
                </a:solidFill>
                <a:latin typeface="Arial" panose="020B0604020202020204" pitchFamily="34" charset="0"/>
              </a:defRPr>
            </a:lvl4pPr>
            <a:lvl5pPr marL="2057400" indent="-228600" defTabSz="923925">
              <a:spcBef>
                <a:spcPct val="30000"/>
              </a:spcBef>
              <a:defRPr sz="1200">
                <a:solidFill>
                  <a:schemeClr val="tx1"/>
                </a:solidFill>
                <a:latin typeface="Arial" panose="020B0604020202020204" pitchFamily="34" charset="0"/>
              </a:defRPr>
            </a:lvl5pPr>
            <a:lvl6pPr marL="2514600" indent="-228600" defTabSz="923925"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3925"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3925"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392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331E3A1-C04E-4B1A-ADDC-8AB21B225E7C}" type="slidenum">
              <a:rPr lang="en-US" altLang="en-US"/>
              <a:pPr>
                <a:spcBef>
                  <a:spcPct val="0"/>
                </a:spcBef>
              </a:pPr>
              <a:t>1</a:t>
            </a:fld>
            <a:endParaRPr lang="en-US" altLang="en-US"/>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30188" indent="-230188"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40152831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spcBef>
                <a:spcPct val="30000"/>
              </a:spcBef>
              <a:defRPr sz="1200">
                <a:solidFill>
                  <a:schemeClr val="tx1"/>
                </a:solidFill>
                <a:latin typeface="Arial" panose="020B0604020202020204" pitchFamily="34" charset="0"/>
              </a:defRPr>
            </a:lvl1pPr>
            <a:lvl2pPr marL="742950" indent="-285750" defTabSz="923925">
              <a:spcBef>
                <a:spcPct val="30000"/>
              </a:spcBef>
              <a:defRPr sz="1200">
                <a:solidFill>
                  <a:schemeClr val="tx1"/>
                </a:solidFill>
                <a:latin typeface="Arial" panose="020B0604020202020204" pitchFamily="34" charset="0"/>
              </a:defRPr>
            </a:lvl2pPr>
            <a:lvl3pPr marL="1143000" indent="-228600" defTabSz="923925">
              <a:spcBef>
                <a:spcPct val="30000"/>
              </a:spcBef>
              <a:defRPr sz="1200">
                <a:solidFill>
                  <a:schemeClr val="tx1"/>
                </a:solidFill>
                <a:latin typeface="Arial" panose="020B0604020202020204" pitchFamily="34" charset="0"/>
              </a:defRPr>
            </a:lvl3pPr>
            <a:lvl4pPr marL="1600200" indent="-228600" defTabSz="923925">
              <a:spcBef>
                <a:spcPct val="30000"/>
              </a:spcBef>
              <a:defRPr sz="1200">
                <a:solidFill>
                  <a:schemeClr val="tx1"/>
                </a:solidFill>
                <a:latin typeface="Arial" panose="020B0604020202020204" pitchFamily="34" charset="0"/>
              </a:defRPr>
            </a:lvl4pPr>
            <a:lvl5pPr marL="2057400" indent="-228600" defTabSz="923925">
              <a:spcBef>
                <a:spcPct val="30000"/>
              </a:spcBef>
              <a:defRPr sz="1200">
                <a:solidFill>
                  <a:schemeClr val="tx1"/>
                </a:solidFill>
                <a:latin typeface="Arial" panose="020B0604020202020204" pitchFamily="34" charset="0"/>
              </a:defRPr>
            </a:lvl5pPr>
            <a:lvl6pPr marL="2514600" indent="-228600" defTabSz="923925"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3925"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3925"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392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216D570-FF66-4492-BE34-9FDDC39D412B}" type="slidenum">
              <a:rPr lang="en-US" altLang="en-US"/>
              <a:pPr>
                <a:spcBef>
                  <a:spcPct val="0"/>
                </a:spcBef>
              </a:pPr>
              <a:t>10</a:t>
            </a:fld>
            <a:endParaRPr lang="en-US" altLang="en-US"/>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30188" indent="-230188" eaLnBrk="1" hangingPunct="1">
              <a:lnSpc>
                <a:spcPct val="80000"/>
              </a:lnSpc>
            </a:pPr>
            <a:r>
              <a:rPr lang="en-US" altLang="en-US" sz="800" smtClean="0">
                <a:latin typeface="Arial" panose="020B0604020202020204" pitchFamily="34" charset="0"/>
              </a:rPr>
              <a:t>Suppliers pose a threat to firm and industry profits to the extent that the market in which the focal firm buys from suppliers is </a:t>
            </a:r>
            <a:r>
              <a:rPr lang="en-US" altLang="en-US" sz="800" b="1" i="1" smtClean="0">
                <a:latin typeface="Arial" panose="020B0604020202020204" pitchFamily="34" charset="0"/>
              </a:rPr>
              <a:t>not</a:t>
            </a:r>
            <a:r>
              <a:rPr lang="en-US" altLang="en-US" sz="800" smtClean="0">
                <a:latin typeface="Arial" panose="020B0604020202020204" pitchFamily="34" charset="0"/>
              </a:rPr>
              <a:t> competitive.  </a:t>
            </a:r>
          </a:p>
          <a:p>
            <a:pPr marL="230188" indent="-230188" eaLnBrk="1" hangingPunct="1">
              <a:lnSpc>
                <a:spcPct val="80000"/>
              </a:lnSpc>
            </a:pPr>
            <a:endParaRPr lang="en-US" altLang="en-US" sz="800" smtClean="0">
              <a:latin typeface="Arial" panose="020B0604020202020204" pitchFamily="34" charset="0"/>
            </a:endParaRPr>
          </a:p>
          <a:p>
            <a:pPr marL="230188" indent="-230188" eaLnBrk="1" hangingPunct="1">
              <a:lnSpc>
                <a:spcPct val="80000"/>
              </a:lnSpc>
            </a:pPr>
            <a:r>
              <a:rPr lang="en-US" altLang="en-US" sz="800" smtClean="0">
                <a:latin typeface="Arial" panose="020B0604020202020204" pitchFamily="34" charset="0"/>
              </a:rPr>
              <a:t>Market imperfections may allow suppliers to extract above normal profits from the focal firm.  </a:t>
            </a:r>
          </a:p>
          <a:p>
            <a:pPr marL="230188" indent="-230188" eaLnBrk="1" hangingPunct="1">
              <a:lnSpc>
                <a:spcPct val="80000"/>
              </a:lnSpc>
            </a:pPr>
            <a:endParaRPr lang="en-US" altLang="en-US" sz="800" smtClean="0">
              <a:latin typeface="Arial" panose="020B0604020202020204" pitchFamily="34" charset="0"/>
            </a:endParaRPr>
          </a:p>
          <a:p>
            <a:pPr marL="230188" indent="-230188" eaLnBrk="1" hangingPunct="1">
              <a:lnSpc>
                <a:spcPct val="80000"/>
              </a:lnSpc>
            </a:pPr>
            <a:r>
              <a:rPr lang="en-US" altLang="en-US" sz="800" smtClean="0">
                <a:latin typeface="Arial" panose="020B0604020202020204" pitchFamily="34" charset="0"/>
              </a:rPr>
              <a:t>the supplier may refuse to pass along price decreases due to efficiencies,   the supplier may readily pass on price increases on materials, the supplier may offer poor service and/or lower quality, the supplier may refuse to offer credit terms and/or just-in-time delivery, etc.  </a:t>
            </a:r>
          </a:p>
          <a:p>
            <a:pPr marL="230188" indent="-230188" eaLnBrk="1" hangingPunct="1">
              <a:lnSpc>
                <a:spcPct val="80000"/>
              </a:lnSpc>
            </a:pPr>
            <a:endParaRPr lang="en-US" altLang="en-US" sz="800" smtClean="0">
              <a:latin typeface="Arial" panose="020B0604020202020204" pitchFamily="34" charset="0"/>
            </a:endParaRPr>
          </a:p>
          <a:p>
            <a:pPr marL="230188" indent="-230188" eaLnBrk="1" hangingPunct="1">
              <a:lnSpc>
                <a:spcPct val="80000"/>
              </a:lnSpc>
            </a:pPr>
            <a:r>
              <a:rPr lang="en-US" altLang="en-US" sz="800" smtClean="0">
                <a:latin typeface="Arial" panose="020B0604020202020204" pitchFamily="34" charset="0"/>
              </a:rPr>
              <a:t>Several market imperfections that might allow suppliers to extract profits at the expense of a focal firm are:</a:t>
            </a:r>
          </a:p>
          <a:p>
            <a:pPr marL="230188" indent="-230188" eaLnBrk="1" hangingPunct="1">
              <a:lnSpc>
                <a:spcPct val="80000"/>
              </a:lnSpc>
            </a:pPr>
            <a:endParaRPr lang="en-US" altLang="en-US" sz="800" smtClean="0">
              <a:latin typeface="Arial" panose="020B0604020202020204" pitchFamily="34" charset="0"/>
            </a:endParaRPr>
          </a:p>
          <a:p>
            <a:pPr marL="230188" indent="-230188" eaLnBrk="1" hangingPunct="1">
              <a:lnSpc>
                <a:spcPct val="80000"/>
              </a:lnSpc>
            </a:pPr>
            <a:r>
              <a:rPr lang="en-US" altLang="en-US" sz="800" smtClean="0">
                <a:latin typeface="Arial" panose="020B0604020202020204" pitchFamily="34" charset="0"/>
              </a:rPr>
              <a:t>a small number of firms in the supplier’s industry</a:t>
            </a:r>
          </a:p>
          <a:p>
            <a:pPr marL="690563" lvl="1" indent="-230188" eaLnBrk="1" hangingPunct="1">
              <a:lnSpc>
                <a:spcPct val="80000"/>
              </a:lnSpc>
            </a:pPr>
            <a:r>
              <a:rPr lang="en-US" altLang="en-US" sz="800" smtClean="0">
                <a:latin typeface="Arial" panose="020B0604020202020204" pitchFamily="34" charset="0"/>
              </a:rPr>
              <a:t>an industry marked by small numbers is more likely to behave as an oligopoly—they have figured out that it is in their best interests not to compete on price</a:t>
            </a:r>
          </a:p>
          <a:p>
            <a:pPr marL="230188" indent="-230188" eaLnBrk="1" hangingPunct="1">
              <a:lnSpc>
                <a:spcPct val="80000"/>
              </a:lnSpc>
            </a:pPr>
            <a:endParaRPr lang="en-US" altLang="en-US" sz="800" smtClean="0">
              <a:latin typeface="Arial" panose="020B0604020202020204" pitchFamily="34" charset="0"/>
            </a:endParaRPr>
          </a:p>
          <a:p>
            <a:pPr marL="230188" indent="-230188" eaLnBrk="1" hangingPunct="1">
              <a:lnSpc>
                <a:spcPct val="80000"/>
              </a:lnSpc>
            </a:pPr>
            <a:r>
              <a:rPr lang="en-US" altLang="en-US" sz="800" smtClean="0">
                <a:latin typeface="Arial" panose="020B0604020202020204" pitchFamily="34" charset="0"/>
              </a:rPr>
              <a:t>the product being supplied is unique or highly differentiated</a:t>
            </a:r>
          </a:p>
          <a:p>
            <a:pPr marL="690563" lvl="1" indent="-230188" eaLnBrk="1" hangingPunct="1">
              <a:lnSpc>
                <a:spcPct val="80000"/>
              </a:lnSpc>
            </a:pPr>
            <a:r>
              <a:rPr lang="en-US" altLang="en-US" sz="800" smtClean="0">
                <a:latin typeface="Arial" panose="020B0604020202020204" pitchFamily="34" charset="0"/>
              </a:rPr>
              <a:t>a supplier with a unique or highly differentiated product is not subject to the pricing pressure of a perfectly competitive market—if a focal firm wants the product, it will have to pay the supplier’s price</a:t>
            </a:r>
          </a:p>
          <a:p>
            <a:pPr marL="230188" indent="-230188" eaLnBrk="1" hangingPunct="1">
              <a:lnSpc>
                <a:spcPct val="80000"/>
              </a:lnSpc>
            </a:pPr>
            <a:endParaRPr lang="en-US" altLang="en-US" sz="800" smtClean="0">
              <a:latin typeface="Arial" panose="020B0604020202020204" pitchFamily="34" charset="0"/>
            </a:endParaRPr>
          </a:p>
          <a:p>
            <a:pPr marL="230188" indent="-230188" eaLnBrk="1" hangingPunct="1">
              <a:lnSpc>
                <a:spcPct val="80000"/>
              </a:lnSpc>
            </a:pPr>
            <a:r>
              <a:rPr lang="en-US" altLang="en-US" sz="800" smtClean="0">
                <a:latin typeface="Arial" panose="020B0604020202020204" pitchFamily="34" charset="0"/>
              </a:rPr>
              <a:t>there are no close substitutes for the supplier’s product</a:t>
            </a:r>
          </a:p>
          <a:p>
            <a:pPr marL="690563" lvl="1" indent="-230188" eaLnBrk="1" hangingPunct="1">
              <a:lnSpc>
                <a:spcPct val="80000"/>
              </a:lnSpc>
            </a:pPr>
            <a:r>
              <a:rPr lang="en-US" altLang="en-US" sz="800" smtClean="0">
                <a:latin typeface="Arial" panose="020B0604020202020204" pitchFamily="34" charset="0"/>
              </a:rPr>
              <a:t>if there are no close substitutes, the supplier is not constrained in pricing</a:t>
            </a:r>
          </a:p>
          <a:p>
            <a:pPr marL="230188" indent="-230188" eaLnBrk="1" hangingPunct="1">
              <a:lnSpc>
                <a:spcPct val="80000"/>
              </a:lnSpc>
            </a:pPr>
            <a:endParaRPr lang="en-US" altLang="en-US" sz="800" smtClean="0">
              <a:latin typeface="Arial" panose="020B0604020202020204" pitchFamily="34" charset="0"/>
            </a:endParaRPr>
          </a:p>
          <a:p>
            <a:pPr marL="230188" indent="-230188" eaLnBrk="1" hangingPunct="1">
              <a:lnSpc>
                <a:spcPct val="80000"/>
              </a:lnSpc>
            </a:pPr>
            <a:r>
              <a:rPr lang="en-US" altLang="en-US" sz="800" smtClean="0">
                <a:latin typeface="Arial" panose="020B0604020202020204" pitchFamily="34" charset="0"/>
              </a:rPr>
              <a:t>the supplier could vertically integrate forward</a:t>
            </a:r>
          </a:p>
          <a:p>
            <a:pPr marL="690563" lvl="1" indent="-230188" eaLnBrk="1" hangingPunct="1">
              <a:lnSpc>
                <a:spcPct val="80000"/>
              </a:lnSpc>
            </a:pPr>
            <a:r>
              <a:rPr lang="en-US" altLang="en-US" sz="800" smtClean="0">
                <a:latin typeface="Arial" panose="020B0604020202020204" pitchFamily="34" charset="0"/>
              </a:rPr>
              <a:t>if a supplier can present a credible threat of becoming the focal firm’s competition (entering the same business), then the supplier has bargaining power over the focal firm—pay my price or I’ll become your competition</a:t>
            </a:r>
          </a:p>
          <a:p>
            <a:pPr marL="230188" indent="-230188" eaLnBrk="1" hangingPunct="1">
              <a:lnSpc>
                <a:spcPct val="80000"/>
              </a:lnSpc>
            </a:pPr>
            <a:endParaRPr lang="en-US" altLang="en-US" sz="800" smtClean="0">
              <a:latin typeface="Arial" panose="020B0604020202020204" pitchFamily="34" charset="0"/>
            </a:endParaRPr>
          </a:p>
          <a:p>
            <a:pPr marL="230188" indent="-230188" eaLnBrk="1" hangingPunct="1">
              <a:lnSpc>
                <a:spcPct val="80000"/>
              </a:lnSpc>
            </a:pPr>
            <a:r>
              <a:rPr lang="en-US" altLang="en-US" sz="800" smtClean="0">
                <a:latin typeface="Arial" panose="020B0604020202020204" pitchFamily="34" charset="0"/>
              </a:rPr>
              <a:t>the focal firm is an insignificant customer to the supplier</a:t>
            </a:r>
          </a:p>
          <a:p>
            <a:pPr marL="690563" lvl="1" indent="-230188" eaLnBrk="1" hangingPunct="1">
              <a:lnSpc>
                <a:spcPct val="80000"/>
              </a:lnSpc>
            </a:pPr>
            <a:r>
              <a:rPr lang="en-US" altLang="en-US" sz="800" smtClean="0">
                <a:latin typeface="Arial" panose="020B0604020202020204" pitchFamily="34" charset="0"/>
              </a:rPr>
              <a:t>if the focal firm is one of many buyers of the supplier’s output and/or purchases a small percentage of the supplier’s output, then the supplier will have little incentive to offer price concessions</a:t>
            </a:r>
          </a:p>
        </p:txBody>
      </p:sp>
    </p:spTree>
    <p:extLst>
      <p:ext uri="{BB962C8B-B14F-4D97-AF65-F5344CB8AC3E}">
        <p14:creationId xmlns:p14="http://schemas.microsoft.com/office/powerpoint/2010/main" val="37444082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spcBef>
                <a:spcPct val="30000"/>
              </a:spcBef>
              <a:defRPr sz="1200">
                <a:solidFill>
                  <a:schemeClr val="tx1"/>
                </a:solidFill>
                <a:latin typeface="Arial" panose="020B0604020202020204" pitchFamily="34" charset="0"/>
              </a:defRPr>
            </a:lvl1pPr>
            <a:lvl2pPr marL="742950" indent="-285750" defTabSz="923925">
              <a:spcBef>
                <a:spcPct val="30000"/>
              </a:spcBef>
              <a:defRPr sz="1200">
                <a:solidFill>
                  <a:schemeClr val="tx1"/>
                </a:solidFill>
                <a:latin typeface="Arial" panose="020B0604020202020204" pitchFamily="34" charset="0"/>
              </a:defRPr>
            </a:lvl2pPr>
            <a:lvl3pPr marL="1143000" indent="-228600" defTabSz="923925">
              <a:spcBef>
                <a:spcPct val="30000"/>
              </a:spcBef>
              <a:defRPr sz="1200">
                <a:solidFill>
                  <a:schemeClr val="tx1"/>
                </a:solidFill>
                <a:latin typeface="Arial" panose="020B0604020202020204" pitchFamily="34" charset="0"/>
              </a:defRPr>
            </a:lvl3pPr>
            <a:lvl4pPr marL="1600200" indent="-228600" defTabSz="923925">
              <a:spcBef>
                <a:spcPct val="30000"/>
              </a:spcBef>
              <a:defRPr sz="1200">
                <a:solidFill>
                  <a:schemeClr val="tx1"/>
                </a:solidFill>
                <a:latin typeface="Arial" panose="020B0604020202020204" pitchFamily="34" charset="0"/>
              </a:defRPr>
            </a:lvl4pPr>
            <a:lvl5pPr marL="2057400" indent="-228600" defTabSz="923925">
              <a:spcBef>
                <a:spcPct val="30000"/>
              </a:spcBef>
              <a:defRPr sz="1200">
                <a:solidFill>
                  <a:schemeClr val="tx1"/>
                </a:solidFill>
                <a:latin typeface="Arial" panose="020B0604020202020204" pitchFamily="34" charset="0"/>
              </a:defRPr>
            </a:lvl5pPr>
            <a:lvl6pPr marL="2514600" indent="-228600" defTabSz="923925"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3925"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3925"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392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FCF6AE3-0C45-40A0-BE95-4D7482BAB450}" type="slidenum">
              <a:rPr lang="en-US" altLang="en-US"/>
              <a:pPr>
                <a:spcBef>
                  <a:spcPct val="0"/>
                </a:spcBef>
              </a:pPr>
              <a:t>11</a:t>
            </a:fld>
            <a:endParaRPr lang="en-US" altLang="en-U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30188" indent="-230188" eaLnBrk="1" hangingPunct="1"/>
            <a:r>
              <a:rPr lang="en-US" altLang="en-US" smtClean="0">
                <a:latin typeface="Arial" panose="020B0604020202020204" pitchFamily="34" charset="0"/>
              </a:rPr>
              <a:t>Just as powerful suppliers may be able to limit firm and industry economic returns, powerful buyers may also extract above normal returns by exploiting market imperfections.  The threat posed by buyers is increased if one or more of the following conditions exist:</a:t>
            </a:r>
          </a:p>
          <a:p>
            <a:pPr marL="230188" indent="-230188" eaLnBrk="1" hangingPunct="1"/>
            <a:endParaRPr lang="en-US" altLang="en-US" smtClean="0">
              <a:latin typeface="Arial" panose="020B0604020202020204" pitchFamily="34" charset="0"/>
            </a:endParaRPr>
          </a:p>
          <a:p>
            <a:pPr marL="230188" indent="-230188" eaLnBrk="1" hangingPunct="1"/>
            <a:r>
              <a:rPr lang="en-US" altLang="en-US" smtClean="0">
                <a:latin typeface="Arial" panose="020B0604020202020204" pitchFamily="34" charset="0"/>
              </a:rPr>
              <a:t>there is a small number of buyers of the focal firm’s output</a:t>
            </a:r>
          </a:p>
          <a:p>
            <a:pPr marL="690563" lvl="1" indent="-230188" eaLnBrk="1" hangingPunct="1"/>
            <a:r>
              <a:rPr lang="en-US" altLang="en-US" smtClean="0">
                <a:latin typeface="Arial" panose="020B0604020202020204" pitchFamily="34" charset="0"/>
              </a:rPr>
              <a:t>if a firm is trying to sell into a market that has only a few buyers, those buyers will have a relatively more powerful bargaining position because they can play the sellers (focal firm) off one another</a:t>
            </a:r>
          </a:p>
          <a:p>
            <a:pPr marL="230188" indent="-230188" eaLnBrk="1" hangingPunct="1"/>
            <a:endParaRPr lang="en-US" altLang="en-US" smtClean="0">
              <a:latin typeface="Arial" panose="020B0604020202020204" pitchFamily="34" charset="0"/>
            </a:endParaRPr>
          </a:p>
          <a:p>
            <a:pPr marL="230188" indent="-230188" eaLnBrk="1" hangingPunct="1"/>
            <a:r>
              <a:rPr lang="en-US" altLang="en-US" smtClean="0">
                <a:latin typeface="Arial" panose="020B0604020202020204" pitchFamily="34" charset="0"/>
              </a:rPr>
              <a:t>the product being sold is a commodity (undifferentiated and/or standard)</a:t>
            </a:r>
          </a:p>
          <a:p>
            <a:pPr marL="690563" lvl="1" indent="-230188" eaLnBrk="1" hangingPunct="1"/>
            <a:r>
              <a:rPr lang="en-US" altLang="en-US" smtClean="0">
                <a:latin typeface="Arial" panose="020B0604020202020204" pitchFamily="34" charset="0"/>
              </a:rPr>
              <a:t>undifferentiated products imply that buyers have no preference for the output of any one firm, this allows buyers to shop around and force selling firms (focal firm) to compete on price</a:t>
            </a:r>
          </a:p>
          <a:p>
            <a:pPr marL="230188" indent="-230188" eaLnBrk="1" hangingPunct="1"/>
            <a:endParaRPr lang="en-US" altLang="en-US" smtClean="0">
              <a:latin typeface="Arial" panose="020B0604020202020204" pitchFamily="34" charset="0"/>
            </a:endParaRPr>
          </a:p>
          <a:p>
            <a:pPr marL="230188" indent="-230188" eaLnBrk="1" hangingPunct="1"/>
            <a:r>
              <a:rPr lang="en-US" altLang="en-US" smtClean="0">
                <a:latin typeface="Arial" panose="020B0604020202020204" pitchFamily="34" charset="0"/>
              </a:rPr>
              <a:t>the product is important and/or costly for the buyer</a:t>
            </a:r>
          </a:p>
          <a:p>
            <a:pPr marL="690563" lvl="1" indent="-230188" eaLnBrk="1" hangingPunct="1"/>
            <a:r>
              <a:rPr lang="en-US" altLang="en-US" smtClean="0">
                <a:latin typeface="Arial" panose="020B0604020202020204" pitchFamily="34" charset="0"/>
              </a:rPr>
              <a:t>if the product being sold is significant to the buyer, the buyer is more likely to pay close attention to the exchange to help ensure that the lowest possible price is obtained</a:t>
            </a:r>
          </a:p>
          <a:p>
            <a:pPr marL="230188" indent="-230188"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30528603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spcBef>
                <a:spcPct val="30000"/>
              </a:spcBef>
              <a:defRPr sz="1200">
                <a:solidFill>
                  <a:schemeClr val="tx1"/>
                </a:solidFill>
                <a:latin typeface="Arial" panose="020B0604020202020204" pitchFamily="34" charset="0"/>
              </a:defRPr>
            </a:lvl1pPr>
            <a:lvl2pPr marL="742950" indent="-285750" defTabSz="923925">
              <a:spcBef>
                <a:spcPct val="30000"/>
              </a:spcBef>
              <a:defRPr sz="1200">
                <a:solidFill>
                  <a:schemeClr val="tx1"/>
                </a:solidFill>
                <a:latin typeface="Arial" panose="020B0604020202020204" pitchFamily="34" charset="0"/>
              </a:defRPr>
            </a:lvl2pPr>
            <a:lvl3pPr marL="1143000" indent="-228600" defTabSz="923925">
              <a:spcBef>
                <a:spcPct val="30000"/>
              </a:spcBef>
              <a:defRPr sz="1200">
                <a:solidFill>
                  <a:schemeClr val="tx1"/>
                </a:solidFill>
                <a:latin typeface="Arial" panose="020B0604020202020204" pitchFamily="34" charset="0"/>
              </a:defRPr>
            </a:lvl3pPr>
            <a:lvl4pPr marL="1600200" indent="-228600" defTabSz="923925">
              <a:spcBef>
                <a:spcPct val="30000"/>
              </a:spcBef>
              <a:defRPr sz="1200">
                <a:solidFill>
                  <a:schemeClr val="tx1"/>
                </a:solidFill>
                <a:latin typeface="Arial" panose="020B0604020202020204" pitchFamily="34" charset="0"/>
              </a:defRPr>
            </a:lvl4pPr>
            <a:lvl5pPr marL="2057400" indent="-228600" defTabSz="923925">
              <a:spcBef>
                <a:spcPct val="30000"/>
              </a:spcBef>
              <a:defRPr sz="1200">
                <a:solidFill>
                  <a:schemeClr val="tx1"/>
                </a:solidFill>
                <a:latin typeface="Arial" panose="020B0604020202020204" pitchFamily="34" charset="0"/>
              </a:defRPr>
            </a:lvl5pPr>
            <a:lvl6pPr marL="2514600" indent="-228600" defTabSz="923925"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3925"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3925"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392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82C70DF-1933-4236-98AC-4F6F599E726F}" type="slidenum">
              <a:rPr lang="en-US" altLang="en-US"/>
              <a:pPr>
                <a:spcBef>
                  <a:spcPct val="0"/>
                </a:spcBef>
              </a:pPr>
              <a:t>12</a:t>
            </a:fld>
            <a:endParaRPr lang="en-US" altLang="en-US"/>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r>
              <a:rPr lang="en-US" altLang="en-US" smtClean="0">
                <a:latin typeface="Arial" panose="020B0604020202020204" pitchFamily="34" charset="0"/>
              </a:rPr>
              <a:t>buyers are operating in a competitive industry</a:t>
            </a:r>
          </a:p>
          <a:p>
            <a:pPr lvl="1" eaLnBrk="1" hangingPunct="1">
              <a:lnSpc>
                <a:spcPct val="90000"/>
              </a:lnSpc>
            </a:pPr>
            <a:r>
              <a:rPr lang="en-US" altLang="en-US" smtClean="0">
                <a:latin typeface="Arial" panose="020B0604020202020204" pitchFamily="34" charset="0"/>
              </a:rPr>
              <a:t>if buyers are in a competitive industry they are earning only normal economic profits and therefore are forced to manage costs closely—such buyers threaten a focal firm’s ability to earn above normal profits because such buyers simply cannot afford to pay more than a competitive price</a:t>
            </a:r>
          </a:p>
          <a:p>
            <a:pPr eaLnBrk="1" hangingPunct="1">
              <a:lnSpc>
                <a:spcPct val="90000"/>
              </a:lnSpc>
            </a:pPr>
            <a:endParaRPr lang="en-US" altLang="en-US" smtClean="0">
              <a:latin typeface="Arial" panose="020B0604020202020204" pitchFamily="34" charset="0"/>
            </a:endParaRPr>
          </a:p>
          <a:p>
            <a:pPr eaLnBrk="1" hangingPunct="1">
              <a:lnSpc>
                <a:spcPct val="90000"/>
              </a:lnSpc>
            </a:pPr>
            <a:r>
              <a:rPr lang="en-US" altLang="en-US" smtClean="0">
                <a:latin typeface="Arial" panose="020B0604020202020204" pitchFamily="34" charset="0"/>
              </a:rPr>
              <a:t>buyers can vertically integrate backward</a:t>
            </a:r>
          </a:p>
          <a:p>
            <a:pPr lvl="1" eaLnBrk="1" hangingPunct="1">
              <a:lnSpc>
                <a:spcPct val="90000"/>
              </a:lnSpc>
            </a:pPr>
            <a:r>
              <a:rPr lang="en-US" altLang="en-US" smtClean="0">
                <a:latin typeface="Arial" panose="020B0604020202020204" pitchFamily="34" charset="0"/>
              </a:rPr>
              <a:t>if buyers pose a credible threat of becoming a focal firm’s competition, they enjoy a more powerful bargaining position</a:t>
            </a:r>
          </a:p>
          <a:p>
            <a:pPr lvl="1" eaLnBrk="1" hangingPunct="1">
              <a:lnSpc>
                <a:spcPct val="90000"/>
              </a:lnSpc>
            </a:pPr>
            <a:r>
              <a:rPr lang="en-US" altLang="en-US" smtClean="0">
                <a:latin typeface="Arial" panose="020B0604020202020204" pitchFamily="34" charset="0"/>
              </a:rPr>
              <a:t>if buyers do not face significant barriers to entry into the industry, they present a threat to the focal firm</a:t>
            </a:r>
          </a:p>
          <a:p>
            <a:pPr eaLnBrk="1" hangingPunct="1">
              <a:lnSpc>
                <a:spcPct val="90000"/>
              </a:lnSpc>
            </a:pPr>
            <a:endParaRPr lang="en-US" altLang="en-US" smtClean="0">
              <a:latin typeface="Arial" panose="020B0604020202020204" pitchFamily="34" charset="0"/>
            </a:endParaRPr>
          </a:p>
          <a:p>
            <a:pPr eaLnBrk="1" hangingPunct="1">
              <a:lnSpc>
                <a:spcPct val="90000"/>
              </a:lnSpc>
            </a:pPr>
            <a:r>
              <a:rPr lang="en-US" altLang="en-US" smtClean="0">
                <a:latin typeface="Arial" panose="020B0604020202020204" pitchFamily="34" charset="0"/>
              </a:rPr>
              <a:t>many small buyers can be united to act as a block</a:t>
            </a:r>
          </a:p>
          <a:p>
            <a:pPr lvl="1" eaLnBrk="1" hangingPunct="1">
              <a:lnSpc>
                <a:spcPct val="90000"/>
              </a:lnSpc>
            </a:pPr>
            <a:r>
              <a:rPr lang="en-US" altLang="en-US" smtClean="0">
                <a:latin typeface="Arial" panose="020B0604020202020204" pitchFamily="34" charset="0"/>
              </a:rPr>
              <a:t>even numerous small buyers can pose a threat if there is some common cause that can unite them, things like boycotts around an issue or aimed at a certain company</a:t>
            </a:r>
          </a:p>
          <a:p>
            <a:pPr lvl="1" eaLnBrk="1" hangingPunct="1">
              <a:lnSpc>
                <a:spcPct val="90000"/>
              </a:lnSpc>
            </a:pPr>
            <a:endParaRPr lang="en-US" altLang="en-US" smtClean="0">
              <a:latin typeface="Arial" panose="020B0604020202020204" pitchFamily="34" charset="0"/>
            </a:endParaRPr>
          </a:p>
          <a:p>
            <a:pPr lvl="1" eaLnBrk="1" hangingPunct="1">
              <a:lnSpc>
                <a:spcPct val="90000"/>
              </a:lnSpc>
            </a:pPr>
            <a:endParaRPr lang="en-US" altLang="en-US" smtClean="0">
              <a:latin typeface="Arial" panose="020B0604020202020204" pitchFamily="34" charset="0"/>
            </a:endParaRPr>
          </a:p>
        </p:txBody>
      </p:sp>
    </p:spTree>
    <p:extLst>
      <p:ext uri="{BB962C8B-B14F-4D97-AF65-F5344CB8AC3E}">
        <p14:creationId xmlns:p14="http://schemas.microsoft.com/office/powerpoint/2010/main" val="21623953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spcBef>
                <a:spcPct val="30000"/>
              </a:spcBef>
              <a:defRPr sz="1200">
                <a:solidFill>
                  <a:schemeClr val="tx1"/>
                </a:solidFill>
                <a:latin typeface="Arial" panose="020B0604020202020204" pitchFamily="34" charset="0"/>
              </a:defRPr>
            </a:lvl1pPr>
            <a:lvl2pPr marL="742950" indent="-285750" defTabSz="923925">
              <a:spcBef>
                <a:spcPct val="30000"/>
              </a:spcBef>
              <a:defRPr sz="1200">
                <a:solidFill>
                  <a:schemeClr val="tx1"/>
                </a:solidFill>
                <a:latin typeface="Arial" panose="020B0604020202020204" pitchFamily="34" charset="0"/>
              </a:defRPr>
            </a:lvl2pPr>
            <a:lvl3pPr marL="1143000" indent="-228600" defTabSz="923925">
              <a:spcBef>
                <a:spcPct val="30000"/>
              </a:spcBef>
              <a:defRPr sz="1200">
                <a:solidFill>
                  <a:schemeClr val="tx1"/>
                </a:solidFill>
                <a:latin typeface="Arial" panose="020B0604020202020204" pitchFamily="34" charset="0"/>
              </a:defRPr>
            </a:lvl3pPr>
            <a:lvl4pPr marL="1600200" indent="-228600" defTabSz="923925">
              <a:spcBef>
                <a:spcPct val="30000"/>
              </a:spcBef>
              <a:defRPr sz="1200">
                <a:solidFill>
                  <a:schemeClr val="tx1"/>
                </a:solidFill>
                <a:latin typeface="Arial" panose="020B0604020202020204" pitchFamily="34" charset="0"/>
              </a:defRPr>
            </a:lvl4pPr>
            <a:lvl5pPr marL="2057400" indent="-228600" defTabSz="923925">
              <a:spcBef>
                <a:spcPct val="30000"/>
              </a:spcBef>
              <a:defRPr sz="1200">
                <a:solidFill>
                  <a:schemeClr val="tx1"/>
                </a:solidFill>
                <a:latin typeface="Arial" panose="020B0604020202020204" pitchFamily="34" charset="0"/>
              </a:defRPr>
            </a:lvl5pPr>
            <a:lvl6pPr marL="2514600" indent="-228600" defTabSz="923925"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3925"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3925"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392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C306A9A-3008-4AFB-B4B9-3A4A6D609B46}" type="slidenum">
              <a:rPr lang="en-US" altLang="en-US"/>
              <a:pPr>
                <a:spcBef>
                  <a:spcPct val="0"/>
                </a:spcBef>
              </a:pPr>
              <a:t>13</a:t>
            </a:fld>
            <a:endParaRPr lang="en-US" altLang="en-US"/>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Arial" panose="020B0604020202020204" pitchFamily="34" charset="0"/>
              </a:rPr>
              <a:t>Point out that the Five Forces Framework is intended to help firms determine if above normal profits are likely to be found in an industry.</a:t>
            </a:r>
          </a:p>
          <a:p>
            <a:pPr eaLnBrk="1" hangingPunct="1"/>
            <a:endParaRPr lang="en-US" altLang="en-US" smtClean="0">
              <a:latin typeface="Arial" panose="020B0604020202020204" pitchFamily="34" charset="0"/>
            </a:endParaRPr>
          </a:p>
          <a:p>
            <a:pPr eaLnBrk="1" hangingPunct="1"/>
            <a:r>
              <a:rPr lang="en-US" altLang="en-US" smtClean="0">
                <a:latin typeface="Arial" panose="020B0604020202020204" pitchFamily="34" charset="0"/>
              </a:rPr>
              <a:t>Emphasize that these forces are the very forces that make markets competitive.  </a:t>
            </a:r>
          </a:p>
          <a:p>
            <a:pPr eaLnBrk="1" hangingPunct="1"/>
            <a:endParaRPr lang="en-US" altLang="en-US" smtClean="0">
              <a:latin typeface="Arial" panose="020B0604020202020204" pitchFamily="34" charset="0"/>
            </a:endParaRPr>
          </a:p>
          <a:p>
            <a:pPr eaLnBrk="1" hangingPunct="1"/>
            <a:r>
              <a:rPr lang="en-US" altLang="en-US" smtClean="0">
                <a:latin typeface="Arial" panose="020B0604020202020204" pitchFamily="34" charset="0"/>
              </a:rPr>
              <a:t>As such, if threats of these forces are high, then we would expect there to be normal economic profits in the industry.</a:t>
            </a:r>
          </a:p>
          <a:p>
            <a:pPr eaLnBrk="1" hangingPunct="1"/>
            <a:endParaRPr lang="en-US" altLang="en-US" smtClean="0">
              <a:latin typeface="Arial" panose="020B0604020202020204" pitchFamily="34" charset="0"/>
            </a:endParaRPr>
          </a:p>
          <a:p>
            <a:pPr eaLnBrk="1" hangingPunct="1"/>
            <a:r>
              <a:rPr lang="en-US" altLang="en-US" smtClean="0">
                <a:latin typeface="Arial" panose="020B0604020202020204" pitchFamily="34" charset="0"/>
              </a:rPr>
              <a:t>We would expect possible above normal profits if one or more of these forces were weak in an industry.</a:t>
            </a:r>
          </a:p>
        </p:txBody>
      </p:sp>
    </p:spTree>
    <p:extLst>
      <p:ext uri="{BB962C8B-B14F-4D97-AF65-F5344CB8AC3E}">
        <p14:creationId xmlns:p14="http://schemas.microsoft.com/office/powerpoint/2010/main" val="29128889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spcBef>
                <a:spcPct val="30000"/>
              </a:spcBef>
              <a:defRPr sz="1200">
                <a:solidFill>
                  <a:schemeClr val="tx1"/>
                </a:solidFill>
                <a:latin typeface="Arial" panose="020B0604020202020204" pitchFamily="34" charset="0"/>
              </a:defRPr>
            </a:lvl1pPr>
            <a:lvl2pPr marL="742950" indent="-285750" defTabSz="923925">
              <a:spcBef>
                <a:spcPct val="30000"/>
              </a:spcBef>
              <a:defRPr sz="1200">
                <a:solidFill>
                  <a:schemeClr val="tx1"/>
                </a:solidFill>
                <a:latin typeface="Arial" panose="020B0604020202020204" pitchFamily="34" charset="0"/>
              </a:defRPr>
            </a:lvl2pPr>
            <a:lvl3pPr marL="1143000" indent="-228600" defTabSz="923925">
              <a:spcBef>
                <a:spcPct val="30000"/>
              </a:spcBef>
              <a:defRPr sz="1200">
                <a:solidFill>
                  <a:schemeClr val="tx1"/>
                </a:solidFill>
                <a:latin typeface="Arial" panose="020B0604020202020204" pitchFamily="34" charset="0"/>
              </a:defRPr>
            </a:lvl3pPr>
            <a:lvl4pPr marL="1600200" indent="-228600" defTabSz="923925">
              <a:spcBef>
                <a:spcPct val="30000"/>
              </a:spcBef>
              <a:defRPr sz="1200">
                <a:solidFill>
                  <a:schemeClr val="tx1"/>
                </a:solidFill>
                <a:latin typeface="Arial" panose="020B0604020202020204" pitchFamily="34" charset="0"/>
              </a:defRPr>
            </a:lvl4pPr>
            <a:lvl5pPr marL="2057400" indent="-228600" defTabSz="923925">
              <a:spcBef>
                <a:spcPct val="30000"/>
              </a:spcBef>
              <a:defRPr sz="1200">
                <a:solidFill>
                  <a:schemeClr val="tx1"/>
                </a:solidFill>
                <a:latin typeface="Arial" panose="020B0604020202020204" pitchFamily="34" charset="0"/>
              </a:defRPr>
            </a:lvl5pPr>
            <a:lvl6pPr marL="2514600" indent="-228600" defTabSz="923925"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3925"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3925"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392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FAE0A0C-EC27-4C0D-A8AB-5E17FD6973C2}" type="slidenum">
              <a:rPr lang="en-US" altLang="en-US"/>
              <a:pPr>
                <a:spcBef>
                  <a:spcPct val="0"/>
                </a:spcBef>
              </a:pPr>
              <a:t>14</a:t>
            </a:fld>
            <a:endParaRPr lang="en-US" altLang="en-US"/>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r>
              <a:rPr lang="en-US" altLang="en-US" sz="1000" dirty="0" smtClean="0">
                <a:latin typeface="Arial" panose="020B0604020202020204" pitchFamily="34" charset="0"/>
              </a:rPr>
              <a:t>A good industry analysis will include a consideration of </a:t>
            </a:r>
            <a:r>
              <a:rPr lang="en-US" altLang="en-US" sz="1000" dirty="0" err="1" smtClean="0">
                <a:latin typeface="Arial" panose="020B0604020202020204" pitchFamily="34" charset="0"/>
              </a:rPr>
              <a:t>complementors</a:t>
            </a:r>
            <a:r>
              <a:rPr lang="en-US" altLang="en-US" sz="1000" dirty="0" smtClean="0">
                <a:latin typeface="Arial" panose="020B0604020202020204" pitchFamily="34" charset="0"/>
              </a:rPr>
              <a:t> and that those </a:t>
            </a:r>
            <a:r>
              <a:rPr lang="en-US" altLang="en-US" sz="1000" dirty="0" err="1" smtClean="0">
                <a:latin typeface="Arial" panose="020B0604020202020204" pitchFamily="34" charset="0"/>
              </a:rPr>
              <a:t>complementors</a:t>
            </a:r>
            <a:r>
              <a:rPr lang="en-US" altLang="en-US" sz="1000" dirty="0" smtClean="0">
                <a:latin typeface="Arial" panose="020B0604020202020204" pitchFamily="34" charset="0"/>
              </a:rPr>
              <a:t> may come from outside the industry.</a:t>
            </a:r>
          </a:p>
          <a:p>
            <a:pPr eaLnBrk="1" hangingPunct="1">
              <a:lnSpc>
                <a:spcPct val="90000"/>
              </a:lnSpc>
            </a:pPr>
            <a:endParaRPr lang="en-US" altLang="en-US" sz="1000" dirty="0" smtClean="0">
              <a:latin typeface="Arial" panose="020B0604020202020204" pitchFamily="34" charset="0"/>
            </a:endParaRPr>
          </a:p>
          <a:p>
            <a:pPr eaLnBrk="1" hangingPunct="1">
              <a:lnSpc>
                <a:spcPct val="90000"/>
              </a:lnSpc>
            </a:pPr>
            <a:r>
              <a:rPr lang="en-US" altLang="en-US" sz="1000" dirty="0" err="1" smtClean="0">
                <a:latin typeface="Arial" panose="020B0604020202020204" pitchFamily="34" charset="0"/>
              </a:rPr>
              <a:t>Complementors</a:t>
            </a:r>
            <a:r>
              <a:rPr lang="en-US" altLang="en-US" sz="1000" dirty="0" smtClean="0">
                <a:latin typeface="Arial" panose="020B0604020202020204" pitchFamily="34" charset="0"/>
              </a:rPr>
              <a:t> are typically found in closely related industries as opposed to the same industry as the focal firm, depending of course, on how industry boundaries are defined. </a:t>
            </a:r>
          </a:p>
          <a:p>
            <a:pPr eaLnBrk="1" hangingPunct="1">
              <a:lnSpc>
                <a:spcPct val="90000"/>
              </a:lnSpc>
            </a:pPr>
            <a:endParaRPr lang="en-US" altLang="en-US" sz="1000" dirty="0" smtClean="0">
              <a:latin typeface="Arial" panose="020B0604020202020204" pitchFamily="34" charset="0"/>
            </a:endParaRPr>
          </a:p>
          <a:p>
            <a:pPr eaLnBrk="1" hangingPunct="1">
              <a:lnSpc>
                <a:spcPct val="90000"/>
              </a:lnSpc>
            </a:pPr>
            <a:r>
              <a:rPr lang="en-US" altLang="en-US" sz="1000" dirty="0" smtClean="0">
                <a:latin typeface="Arial" panose="020B0604020202020204" pitchFamily="34" charset="0"/>
              </a:rPr>
              <a:t>Whether the </a:t>
            </a:r>
            <a:r>
              <a:rPr lang="en-US" altLang="en-US" sz="1000" dirty="0" err="1" smtClean="0">
                <a:latin typeface="Arial" panose="020B0604020202020204" pitchFamily="34" charset="0"/>
              </a:rPr>
              <a:t>complementors</a:t>
            </a:r>
            <a:r>
              <a:rPr lang="en-US" altLang="en-US" sz="1000" dirty="0" smtClean="0">
                <a:latin typeface="Arial" panose="020B0604020202020204" pitchFamily="34" charset="0"/>
              </a:rPr>
              <a:t> are found in the same industry or a closely related industry the focal firm’s industry is more attractive if </a:t>
            </a:r>
            <a:r>
              <a:rPr lang="en-US" altLang="en-US" sz="1000" dirty="0" err="1" smtClean="0">
                <a:latin typeface="Arial" panose="020B0604020202020204" pitchFamily="34" charset="0"/>
              </a:rPr>
              <a:t>complementors</a:t>
            </a:r>
            <a:r>
              <a:rPr lang="en-US" altLang="en-US" sz="1000" dirty="0" smtClean="0">
                <a:latin typeface="Arial" panose="020B0604020202020204" pitchFamily="34" charset="0"/>
              </a:rPr>
              <a:t> exist.</a:t>
            </a:r>
          </a:p>
          <a:p>
            <a:pPr eaLnBrk="1" hangingPunct="1">
              <a:lnSpc>
                <a:spcPct val="90000"/>
              </a:lnSpc>
            </a:pPr>
            <a:endParaRPr lang="en-US" altLang="en-US" sz="1000" dirty="0" smtClean="0">
              <a:latin typeface="Arial" panose="020B0604020202020204" pitchFamily="34" charset="0"/>
            </a:endParaRPr>
          </a:p>
        </p:txBody>
      </p:sp>
    </p:spTree>
    <p:extLst>
      <p:ext uri="{BB962C8B-B14F-4D97-AF65-F5344CB8AC3E}">
        <p14:creationId xmlns:p14="http://schemas.microsoft.com/office/powerpoint/2010/main" val="11676096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spcBef>
                <a:spcPct val="30000"/>
              </a:spcBef>
              <a:defRPr sz="1200">
                <a:solidFill>
                  <a:schemeClr val="tx1"/>
                </a:solidFill>
                <a:latin typeface="Arial" panose="020B0604020202020204" pitchFamily="34" charset="0"/>
              </a:defRPr>
            </a:lvl1pPr>
            <a:lvl2pPr marL="742950" indent="-285750" defTabSz="923925">
              <a:spcBef>
                <a:spcPct val="30000"/>
              </a:spcBef>
              <a:defRPr sz="1200">
                <a:solidFill>
                  <a:schemeClr val="tx1"/>
                </a:solidFill>
                <a:latin typeface="Arial" panose="020B0604020202020204" pitchFamily="34" charset="0"/>
              </a:defRPr>
            </a:lvl2pPr>
            <a:lvl3pPr marL="1143000" indent="-228600" defTabSz="923925">
              <a:spcBef>
                <a:spcPct val="30000"/>
              </a:spcBef>
              <a:defRPr sz="1200">
                <a:solidFill>
                  <a:schemeClr val="tx1"/>
                </a:solidFill>
                <a:latin typeface="Arial" panose="020B0604020202020204" pitchFamily="34" charset="0"/>
              </a:defRPr>
            </a:lvl3pPr>
            <a:lvl4pPr marL="1600200" indent="-228600" defTabSz="923925">
              <a:spcBef>
                <a:spcPct val="30000"/>
              </a:spcBef>
              <a:defRPr sz="1200">
                <a:solidFill>
                  <a:schemeClr val="tx1"/>
                </a:solidFill>
                <a:latin typeface="Arial" panose="020B0604020202020204" pitchFamily="34" charset="0"/>
              </a:defRPr>
            </a:lvl4pPr>
            <a:lvl5pPr marL="2057400" indent="-228600" defTabSz="923925">
              <a:spcBef>
                <a:spcPct val="30000"/>
              </a:spcBef>
              <a:defRPr sz="1200">
                <a:solidFill>
                  <a:schemeClr val="tx1"/>
                </a:solidFill>
                <a:latin typeface="Arial" panose="020B0604020202020204" pitchFamily="34" charset="0"/>
              </a:defRPr>
            </a:lvl5pPr>
            <a:lvl6pPr marL="2514600" indent="-228600" defTabSz="923925"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3925"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3925"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392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16EE404-8836-4CC9-A6D9-05410CA07335}" type="slidenum">
              <a:rPr lang="en-US" altLang="en-US"/>
              <a:pPr>
                <a:spcBef>
                  <a:spcPct val="0"/>
                </a:spcBef>
              </a:pPr>
              <a:t>15</a:t>
            </a:fld>
            <a:endParaRPr lang="en-US" altLang="en-US"/>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endParaRPr lang="en-US" altLang="en-US" sz="1000" dirty="0" smtClean="0">
              <a:latin typeface="Arial" panose="020B0604020202020204" pitchFamily="34" charset="0"/>
            </a:endParaRPr>
          </a:p>
        </p:txBody>
      </p:sp>
    </p:spTree>
    <p:extLst>
      <p:ext uri="{BB962C8B-B14F-4D97-AF65-F5344CB8AC3E}">
        <p14:creationId xmlns:p14="http://schemas.microsoft.com/office/powerpoint/2010/main" val="6778407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spcBef>
                <a:spcPct val="30000"/>
              </a:spcBef>
              <a:defRPr sz="1200">
                <a:solidFill>
                  <a:schemeClr val="tx1"/>
                </a:solidFill>
                <a:latin typeface="Arial" panose="020B0604020202020204" pitchFamily="34" charset="0"/>
              </a:defRPr>
            </a:lvl1pPr>
            <a:lvl2pPr marL="742950" indent="-285750" defTabSz="923925">
              <a:spcBef>
                <a:spcPct val="30000"/>
              </a:spcBef>
              <a:defRPr sz="1200">
                <a:solidFill>
                  <a:schemeClr val="tx1"/>
                </a:solidFill>
                <a:latin typeface="Arial" panose="020B0604020202020204" pitchFamily="34" charset="0"/>
              </a:defRPr>
            </a:lvl2pPr>
            <a:lvl3pPr marL="1143000" indent="-228600" defTabSz="923925">
              <a:spcBef>
                <a:spcPct val="30000"/>
              </a:spcBef>
              <a:defRPr sz="1200">
                <a:solidFill>
                  <a:schemeClr val="tx1"/>
                </a:solidFill>
                <a:latin typeface="Arial" panose="020B0604020202020204" pitchFamily="34" charset="0"/>
              </a:defRPr>
            </a:lvl3pPr>
            <a:lvl4pPr marL="1600200" indent="-228600" defTabSz="923925">
              <a:spcBef>
                <a:spcPct val="30000"/>
              </a:spcBef>
              <a:defRPr sz="1200">
                <a:solidFill>
                  <a:schemeClr val="tx1"/>
                </a:solidFill>
                <a:latin typeface="Arial" panose="020B0604020202020204" pitchFamily="34" charset="0"/>
              </a:defRPr>
            </a:lvl4pPr>
            <a:lvl5pPr marL="2057400" indent="-228600" defTabSz="923925">
              <a:spcBef>
                <a:spcPct val="30000"/>
              </a:spcBef>
              <a:defRPr sz="1200">
                <a:solidFill>
                  <a:schemeClr val="tx1"/>
                </a:solidFill>
                <a:latin typeface="Arial" panose="020B0604020202020204" pitchFamily="34" charset="0"/>
              </a:defRPr>
            </a:lvl5pPr>
            <a:lvl6pPr marL="2514600" indent="-228600" defTabSz="923925"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3925"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3925"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392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9CF5491-F261-4E93-8558-9B64353DAC96}" type="slidenum">
              <a:rPr lang="en-US" altLang="en-US"/>
              <a:pPr>
                <a:spcBef>
                  <a:spcPct val="0"/>
                </a:spcBef>
              </a:pPr>
              <a:t>16</a:t>
            </a:fld>
            <a:endParaRPr lang="en-US" altLang="en-US"/>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anose="020B0604020202020204" pitchFamily="34" charset="0"/>
              </a:rPr>
              <a:t>Industry structure is something that should be examined as part of any external analysis because of the opportunities that may be available. </a:t>
            </a:r>
          </a:p>
        </p:txBody>
      </p:sp>
    </p:spTree>
    <p:extLst>
      <p:ext uri="{BB962C8B-B14F-4D97-AF65-F5344CB8AC3E}">
        <p14:creationId xmlns:p14="http://schemas.microsoft.com/office/powerpoint/2010/main" val="7972018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spcBef>
                <a:spcPct val="30000"/>
              </a:spcBef>
              <a:defRPr sz="1200">
                <a:solidFill>
                  <a:schemeClr val="tx1"/>
                </a:solidFill>
                <a:latin typeface="Arial" panose="020B0604020202020204" pitchFamily="34" charset="0"/>
              </a:defRPr>
            </a:lvl1pPr>
            <a:lvl2pPr marL="742950" indent="-285750" defTabSz="923925">
              <a:spcBef>
                <a:spcPct val="30000"/>
              </a:spcBef>
              <a:defRPr sz="1200">
                <a:solidFill>
                  <a:schemeClr val="tx1"/>
                </a:solidFill>
                <a:latin typeface="Arial" panose="020B0604020202020204" pitchFamily="34" charset="0"/>
              </a:defRPr>
            </a:lvl2pPr>
            <a:lvl3pPr marL="1143000" indent="-228600" defTabSz="923925">
              <a:spcBef>
                <a:spcPct val="30000"/>
              </a:spcBef>
              <a:defRPr sz="1200">
                <a:solidFill>
                  <a:schemeClr val="tx1"/>
                </a:solidFill>
                <a:latin typeface="Arial" panose="020B0604020202020204" pitchFamily="34" charset="0"/>
              </a:defRPr>
            </a:lvl3pPr>
            <a:lvl4pPr marL="1600200" indent="-228600" defTabSz="923925">
              <a:spcBef>
                <a:spcPct val="30000"/>
              </a:spcBef>
              <a:defRPr sz="1200">
                <a:solidFill>
                  <a:schemeClr val="tx1"/>
                </a:solidFill>
                <a:latin typeface="Arial" panose="020B0604020202020204" pitchFamily="34" charset="0"/>
              </a:defRPr>
            </a:lvl4pPr>
            <a:lvl5pPr marL="2057400" indent="-228600" defTabSz="923925">
              <a:spcBef>
                <a:spcPct val="30000"/>
              </a:spcBef>
              <a:defRPr sz="1200">
                <a:solidFill>
                  <a:schemeClr val="tx1"/>
                </a:solidFill>
                <a:latin typeface="Arial" panose="020B0604020202020204" pitchFamily="34" charset="0"/>
              </a:defRPr>
            </a:lvl5pPr>
            <a:lvl6pPr marL="2514600" indent="-228600" defTabSz="923925"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3925"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3925"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392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45D1A17-A3E1-44C1-B232-9CC5A4F9B116}" type="slidenum">
              <a:rPr lang="en-US" altLang="en-US"/>
              <a:pPr>
                <a:spcBef>
                  <a:spcPct val="0"/>
                </a:spcBef>
              </a:pPr>
              <a:t>17</a:t>
            </a:fld>
            <a:endParaRPr lang="en-US" altLang="en-US"/>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anose="020B0604020202020204" pitchFamily="34" charset="0"/>
              </a:rPr>
              <a:t> </a:t>
            </a:r>
          </a:p>
        </p:txBody>
      </p:sp>
    </p:spTree>
    <p:extLst>
      <p:ext uri="{BB962C8B-B14F-4D97-AF65-F5344CB8AC3E}">
        <p14:creationId xmlns:p14="http://schemas.microsoft.com/office/powerpoint/2010/main" val="3320964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spcBef>
                <a:spcPct val="30000"/>
              </a:spcBef>
              <a:defRPr sz="1200">
                <a:solidFill>
                  <a:schemeClr val="tx1"/>
                </a:solidFill>
                <a:latin typeface="Arial" panose="020B0604020202020204" pitchFamily="34" charset="0"/>
              </a:defRPr>
            </a:lvl1pPr>
            <a:lvl2pPr marL="742950" indent="-285750" defTabSz="923925">
              <a:spcBef>
                <a:spcPct val="30000"/>
              </a:spcBef>
              <a:defRPr sz="1200">
                <a:solidFill>
                  <a:schemeClr val="tx1"/>
                </a:solidFill>
                <a:latin typeface="Arial" panose="020B0604020202020204" pitchFamily="34" charset="0"/>
              </a:defRPr>
            </a:lvl2pPr>
            <a:lvl3pPr marL="1143000" indent="-228600" defTabSz="923925">
              <a:spcBef>
                <a:spcPct val="30000"/>
              </a:spcBef>
              <a:defRPr sz="1200">
                <a:solidFill>
                  <a:schemeClr val="tx1"/>
                </a:solidFill>
                <a:latin typeface="Arial" panose="020B0604020202020204" pitchFamily="34" charset="0"/>
              </a:defRPr>
            </a:lvl3pPr>
            <a:lvl4pPr marL="1600200" indent="-228600" defTabSz="923925">
              <a:spcBef>
                <a:spcPct val="30000"/>
              </a:spcBef>
              <a:defRPr sz="1200">
                <a:solidFill>
                  <a:schemeClr val="tx1"/>
                </a:solidFill>
                <a:latin typeface="Arial" panose="020B0604020202020204" pitchFamily="34" charset="0"/>
              </a:defRPr>
            </a:lvl4pPr>
            <a:lvl5pPr marL="2057400" indent="-228600" defTabSz="923925">
              <a:spcBef>
                <a:spcPct val="30000"/>
              </a:spcBef>
              <a:defRPr sz="1200">
                <a:solidFill>
                  <a:schemeClr val="tx1"/>
                </a:solidFill>
                <a:latin typeface="Arial" panose="020B0604020202020204" pitchFamily="34" charset="0"/>
              </a:defRPr>
            </a:lvl5pPr>
            <a:lvl6pPr marL="2514600" indent="-228600" defTabSz="923925"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3925"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3925"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392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E94A5D3-39AD-47CD-AD8A-E658A80A7B77}" type="slidenum">
              <a:rPr lang="en-US" altLang="en-US"/>
              <a:pPr>
                <a:spcBef>
                  <a:spcPct val="0"/>
                </a:spcBef>
              </a:pPr>
              <a:t>18</a:t>
            </a:fld>
            <a:endParaRPr lang="en-US" altLang="en-US"/>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anose="020B0604020202020204" pitchFamily="34" charset="0"/>
              </a:rPr>
              <a:t>There are risks associated with attempting to gain a first mover advantage.  </a:t>
            </a:r>
          </a:p>
          <a:p>
            <a:pPr eaLnBrk="1" hangingPunct="1"/>
            <a:endParaRPr lang="en-US" altLang="en-US" dirty="0" smtClean="0">
              <a:latin typeface="Arial" panose="020B0604020202020204" pitchFamily="34" charset="0"/>
            </a:endParaRPr>
          </a:p>
          <a:p>
            <a:pPr eaLnBrk="1" hangingPunct="1"/>
            <a:r>
              <a:rPr lang="en-US" altLang="en-US" dirty="0" smtClean="0">
                <a:latin typeface="Arial" panose="020B0604020202020204" pitchFamily="34" charset="0"/>
              </a:rPr>
              <a:t>For example, another firm may copy your innovation and become more efficient, thereby gaining an advantage. </a:t>
            </a:r>
          </a:p>
          <a:p>
            <a:pPr eaLnBrk="1" hangingPunct="1"/>
            <a:endParaRPr lang="en-US" altLang="en-US" dirty="0" smtClean="0">
              <a:latin typeface="Arial" panose="020B0604020202020204" pitchFamily="34" charset="0"/>
            </a:endParaRPr>
          </a:p>
          <a:p>
            <a:pPr eaLnBrk="1" hangingPunct="1"/>
            <a:r>
              <a:rPr lang="en-US" altLang="en-US" dirty="0" smtClean="0">
                <a:latin typeface="Arial" panose="020B0604020202020204" pitchFamily="34" charset="0"/>
              </a:rPr>
              <a:t>Even</a:t>
            </a:r>
            <a:r>
              <a:rPr lang="en-US" altLang="en-US" baseline="0" dirty="0" smtClean="0">
                <a:latin typeface="Arial" panose="020B0604020202020204" pitchFamily="34" charset="0"/>
              </a:rPr>
              <a:t> worse, you may create a ‘second mover advantage’ where your competitors</a:t>
            </a:r>
            <a:r>
              <a:rPr lang="en-US" altLang="en-US" dirty="0" smtClean="0">
                <a:latin typeface="Arial" panose="020B0604020202020204" pitchFamily="34" charset="0"/>
              </a:rPr>
              <a:t> reverse engineer and imitate your product/service.</a:t>
            </a:r>
          </a:p>
        </p:txBody>
      </p:sp>
    </p:spTree>
    <p:extLst>
      <p:ext uri="{BB962C8B-B14F-4D97-AF65-F5344CB8AC3E}">
        <p14:creationId xmlns:p14="http://schemas.microsoft.com/office/powerpoint/2010/main" val="2765637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spcBef>
                <a:spcPct val="30000"/>
              </a:spcBef>
              <a:defRPr sz="1200">
                <a:solidFill>
                  <a:schemeClr val="tx1"/>
                </a:solidFill>
                <a:latin typeface="Arial" panose="020B0604020202020204" pitchFamily="34" charset="0"/>
              </a:defRPr>
            </a:lvl1pPr>
            <a:lvl2pPr marL="742950" indent="-285750" defTabSz="923925">
              <a:spcBef>
                <a:spcPct val="30000"/>
              </a:spcBef>
              <a:defRPr sz="1200">
                <a:solidFill>
                  <a:schemeClr val="tx1"/>
                </a:solidFill>
                <a:latin typeface="Arial" panose="020B0604020202020204" pitchFamily="34" charset="0"/>
              </a:defRPr>
            </a:lvl2pPr>
            <a:lvl3pPr marL="1143000" indent="-228600" defTabSz="923925">
              <a:spcBef>
                <a:spcPct val="30000"/>
              </a:spcBef>
              <a:defRPr sz="1200">
                <a:solidFill>
                  <a:schemeClr val="tx1"/>
                </a:solidFill>
                <a:latin typeface="Arial" panose="020B0604020202020204" pitchFamily="34" charset="0"/>
              </a:defRPr>
            </a:lvl3pPr>
            <a:lvl4pPr marL="1600200" indent="-228600" defTabSz="923925">
              <a:spcBef>
                <a:spcPct val="30000"/>
              </a:spcBef>
              <a:defRPr sz="1200">
                <a:solidFill>
                  <a:schemeClr val="tx1"/>
                </a:solidFill>
                <a:latin typeface="Arial" panose="020B0604020202020204" pitchFamily="34" charset="0"/>
              </a:defRPr>
            </a:lvl4pPr>
            <a:lvl5pPr marL="2057400" indent="-228600" defTabSz="923925">
              <a:spcBef>
                <a:spcPct val="30000"/>
              </a:spcBef>
              <a:defRPr sz="1200">
                <a:solidFill>
                  <a:schemeClr val="tx1"/>
                </a:solidFill>
                <a:latin typeface="Arial" panose="020B0604020202020204" pitchFamily="34" charset="0"/>
              </a:defRPr>
            </a:lvl5pPr>
            <a:lvl6pPr marL="2514600" indent="-228600" defTabSz="923925"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3925"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3925"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392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8BCF500-46D2-4192-ABB3-DFFE93A28D2C}" type="slidenum">
              <a:rPr lang="en-US" altLang="en-US"/>
              <a:pPr>
                <a:spcBef>
                  <a:spcPct val="0"/>
                </a:spcBef>
              </a:pPr>
              <a:t>19</a:t>
            </a:fld>
            <a:endParaRPr lang="en-US" altLang="en-US"/>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anose="020B0604020202020204" pitchFamily="34" charset="0"/>
              </a:rPr>
              <a:t>The opportunities to be exploited in a mature industry are primarily a matter of doing what the firm has always done—only better.  </a:t>
            </a:r>
          </a:p>
          <a:p>
            <a:pPr eaLnBrk="1" hangingPunct="1"/>
            <a:endParaRPr lang="en-US" altLang="en-US" dirty="0" smtClean="0">
              <a:latin typeface="Arial" panose="020B0604020202020204" pitchFamily="34" charset="0"/>
            </a:endParaRPr>
          </a:p>
          <a:p>
            <a:pPr eaLnBrk="1" hangingPunct="1"/>
            <a:r>
              <a:rPr lang="en-US" altLang="en-US" dirty="0" smtClean="0">
                <a:latin typeface="Arial" panose="020B0604020202020204" pitchFamily="34" charset="0"/>
              </a:rPr>
              <a:t>The firm can gain an advantage only if it is able to make these improvements relatively better than competitors. </a:t>
            </a:r>
          </a:p>
        </p:txBody>
      </p:sp>
    </p:spTree>
    <p:extLst>
      <p:ext uri="{BB962C8B-B14F-4D97-AF65-F5344CB8AC3E}">
        <p14:creationId xmlns:p14="http://schemas.microsoft.com/office/powerpoint/2010/main" val="2548281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a:ln/>
        </p:spPr>
      </p:sp>
      <p:sp>
        <p:nvSpPr>
          <p:cNvPr id="102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102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spcBef>
                <a:spcPct val="30000"/>
              </a:spcBef>
              <a:defRPr sz="1200">
                <a:solidFill>
                  <a:schemeClr val="tx1"/>
                </a:solidFill>
                <a:latin typeface="Arial" panose="020B0604020202020204" pitchFamily="34" charset="0"/>
              </a:defRPr>
            </a:lvl1pPr>
            <a:lvl2pPr marL="742950" indent="-285750" defTabSz="923925">
              <a:spcBef>
                <a:spcPct val="30000"/>
              </a:spcBef>
              <a:defRPr sz="1200">
                <a:solidFill>
                  <a:schemeClr val="tx1"/>
                </a:solidFill>
                <a:latin typeface="Arial" panose="020B0604020202020204" pitchFamily="34" charset="0"/>
              </a:defRPr>
            </a:lvl2pPr>
            <a:lvl3pPr marL="1143000" indent="-228600" defTabSz="923925">
              <a:spcBef>
                <a:spcPct val="30000"/>
              </a:spcBef>
              <a:defRPr sz="1200">
                <a:solidFill>
                  <a:schemeClr val="tx1"/>
                </a:solidFill>
                <a:latin typeface="Arial" panose="020B0604020202020204" pitchFamily="34" charset="0"/>
              </a:defRPr>
            </a:lvl3pPr>
            <a:lvl4pPr marL="1600200" indent="-228600" defTabSz="923925">
              <a:spcBef>
                <a:spcPct val="30000"/>
              </a:spcBef>
              <a:defRPr sz="1200">
                <a:solidFill>
                  <a:schemeClr val="tx1"/>
                </a:solidFill>
                <a:latin typeface="Arial" panose="020B0604020202020204" pitchFamily="34" charset="0"/>
              </a:defRPr>
            </a:lvl4pPr>
            <a:lvl5pPr marL="2057400" indent="-228600" defTabSz="923925">
              <a:spcBef>
                <a:spcPct val="30000"/>
              </a:spcBef>
              <a:defRPr sz="1200">
                <a:solidFill>
                  <a:schemeClr val="tx1"/>
                </a:solidFill>
                <a:latin typeface="Arial" panose="020B0604020202020204" pitchFamily="34" charset="0"/>
              </a:defRPr>
            </a:lvl5pPr>
            <a:lvl6pPr marL="2514600" indent="-228600" defTabSz="923925"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3925"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3925"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392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2C13FF4-E9AF-476D-8F1A-CB6F3A9A4856}" type="slidenum">
              <a:rPr lang="en-US" altLang="en-US"/>
              <a:pPr>
                <a:spcBef>
                  <a:spcPct val="0"/>
                </a:spcBef>
              </a:pPr>
              <a:t>2</a:t>
            </a:fld>
            <a:endParaRPr lang="en-US" altLang="en-US"/>
          </a:p>
        </p:txBody>
      </p:sp>
    </p:spTree>
    <p:extLst>
      <p:ext uri="{BB962C8B-B14F-4D97-AF65-F5344CB8AC3E}">
        <p14:creationId xmlns:p14="http://schemas.microsoft.com/office/powerpoint/2010/main" val="35135748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spcBef>
                <a:spcPct val="30000"/>
              </a:spcBef>
              <a:defRPr sz="1200">
                <a:solidFill>
                  <a:schemeClr val="tx1"/>
                </a:solidFill>
                <a:latin typeface="Arial" panose="020B0604020202020204" pitchFamily="34" charset="0"/>
              </a:defRPr>
            </a:lvl1pPr>
            <a:lvl2pPr marL="742950" indent="-285750" defTabSz="923925">
              <a:spcBef>
                <a:spcPct val="30000"/>
              </a:spcBef>
              <a:defRPr sz="1200">
                <a:solidFill>
                  <a:schemeClr val="tx1"/>
                </a:solidFill>
                <a:latin typeface="Arial" panose="020B0604020202020204" pitchFamily="34" charset="0"/>
              </a:defRPr>
            </a:lvl2pPr>
            <a:lvl3pPr marL="1143000" indent="-228600" defTabSz="923925">
              <a:spcBef>
                <a:spcPct val="30000"/>
              </a:spcBef>
              <a:defRPr sz="1200">
                <a:solidFill>
                  <a:schemeClr val="tx1"/>
                </a:solidFill>
                <a:latin typeface="Arial" panose="020B0604020202020204" pitchFamily="34" charset="0"/>
              </a:defRPr>
            </a:lvl3pPr>
            <a:lvl4pPr marL="1600200" indent="-228600" defTabSz="923925">
              <a:spcBef>
                <a:spcPct val="30000"/>
              </a:spcBef>
              <a:defRPr sz="1200">
                <a:solidFill>
                  <a:schemeClr val="tx1"/>
                </a:solidFill>
                <a:latin typeface="Arial" panose="020B0604020202020204" pitchFamily="34" charset="0"/>
              </a:defRPr>
            </a:lvl4pPr>
            <a:lvl5pPr marL="2057400" indent="-228600" defTabSz="923925">
              <a:spcBef>
                <a:spcPct val="30000"/>
              </a:spcBef>
              <a:defRPr sz="1200">
                <a:solidFill>
                  <a:schemeClr val="tx1"/>
                </a:solidFill>
                <a:latin typeface="Arial" panose="020B0604020202020204" pitchFamily="34" charset="0"/>
              </a:defRPr>
            </a:lvl5pPr>
            <a:lvl6pPr marL="2514600" indent="-228600" defTabSz="923925"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3925"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3925"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392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FC216F1-983F-43D4-9C16-C0CD00A128FD}" type="slidenum">
              <a:rPr lang="en-US" altLang="en-US"/>
              <a:pPr>
                <a:spcBef>
                  <a:spcPct val="0"/>
                </a:spcBef>
              </a:pPr>
              <a:t>20</a:t>
            </a:fld>
            <a:endParaRPr lang="en-US" altLang="en-US"/>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u="sng" smtClean="0">
                <a:latin typeface="Arial" panose="020B0604020202020204" pitchFamily="34" charset="0"/>
              </a:rPr>
              <a:t>Opportunities</a:t>
            </a:r>
            <a:endParaRPr lang="en-US" altLang="en-US" smtClean="0">
              <a:latin typeface="Arial" panose="020B0604020202020204" pitchFamily="34" charset="0"/>
            </a:endParaRPr>
          </a:p>
          <a:p>
            <a:pPr eaLnBrk="1" hangingPunct="1"/>
            <a:r>
              <a:rPr lang="en-US" altLang="en-US" smtClean="0">
                <a:latin typeface="Arial" panose="020B0604020202020204" pitchFamily="34" charset="0"/>
              </a:rPr>
              <a:t>become a market leader—initiate consolidation in order to orchestrate a reduction in industry capacity</a:t>
            </a:r>
          </a:p>
          <a:p>
            <a:pPr eaLnBrk="1" hangingPunct="1"/>
            <a:endParaRPr lang="en-US" altLang="en-US" smtClean="0">
              <a:latin typeface="Arial" panose="020B0604020202020204" pitchFamily="34" charset="0"/>
            </a:endParaRPr>
          </a:p>
          <a:p>
            <a:pPr eaLnBrk="1" hangingPunct="1"/>
            <a:r>
              <a:rPr lang="en-US" altLang="en-US" smtClean="0">
                <a:latin typeface="Arial" panose="020B0604020202020204" pitchFamily="34" charset="0"/>
              </a:rPr>
              <a:t>finding a niche—focusing on a small segment of the market that is not being served by other competitors</a:t>
            </a:r>
          </a:p>
          <a:p>
            <a:pPr eaLnBrk="1" hangingPunct="1"/>
            <a:endParaRPr lang="en-US" altLang="en-US" smtClean="0">
              <a:latin typeface="Arial" panose="020B0604020202020204" pitchFamily="34" charset="0"/>
            </a:endParaRPr>
          </a:p>
          <a:p>
            <a:pPr eaLnBrk="1" hangingPunct="1"/>
            <a:r>
              <a:rPr lang="en-US" altLang="en-US" smtClean="0">
                <a:latin typeface="Arial" panose="020B0604020202020204" pitchFamily="34" charset="0"/>
              </a:rPr>
              <a:t>begin a harvest strategy—discontinue investment in maintenance, reducing product line breadth, lowering quality and service, making what profits are available with a minimum of effort</a:t>
            </a:r>
          </a:p>
          <a:p>
            <a:pPr eaLnBrk="1" hangingPunct="1"/>
            <a:endParaRPr lang="en-US" altLang="en-US" smtClean="0">
              <a:latin typeface="Arial" panose="020B0604020202020204" pitchFamily="34" charset="0"/>
            </a:endParaRPr>
          </a:p>
          <a:p>
            <a:pPr eaLnBrk="1" hangingPunct="1"/>
            <a:r>
              <a:rPr lang="en-US" altLang="en-US" smtClean="0">
                <a:latin typeface="Arial" panose="020B0604020202020204" pitchFamily="34" charset="0"/>
              </a:rPr>
              <a:t>divesting the business—simply selling off the business either at the first sign of decline or after the firm has ‘harvested’ for a while</a:t>
            </a:r>
          </a:p>
        </p:txBody>
      </p:sp>
    </p:spTree>
    <p:extLst>
      <p:ext uri="{BB962C8B-B14F-4D97-AF65-F5344CB8AC3E}">
        <p14:creationId xmlns:p14="http://schemas.microsoft.com/office/powerpoint/2010/main" val="11437780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spcBef>
                <a:spcPct val="30000"/>
              </a:spcBef>
              <a:defRPr sz="1200">
                <a:solidFill>
                  <a:schemeClr val="tx1"/>
                </a:solidFill>
                <a:latin typeface="Arial" panose="020B0604020202020204" pitchFamily="34" charset="0"/>
              </a:defRPr>
            </a:lvl1pPr>
            <a:lvl2pPr marL="742950" indent="-285750" defTabSz="923925">
              <a:spcBef>
                <a:spcPct val="30000"/>
              </a:spcBef>
              <a:defRPr sz="1200">
                <a:solidFill>
                  <a:schemeClr val="tx1"/>
                </a:solidFill>
                <a:latin typeface="Arial" panose="020B0604020202020204" pitchFamily="34" charset="0"/>
              </a:defRPr>
            </a:lvl2pPr>
            <a:lvl3pPr marL="1143000" indent="-228600" defTabSz="923925">
              <a:spcBef>
                <a:spcPct val="30000"/>
              </a:spcBef>
              <a:defRPr sz="1200">
                <a:solidFill>
                  <a:schemeClr val="tx1"/>
                </a:solidFill>
                <a:latin typeface="Arial" panose="020B0604020202020204" pitchFamily="34" charset="0"/>
              </a:defRPr>
            </a:lvl3pPr>
            <a:lvl4pPr marL="1600200" indent="-228600" defTabSz="923925">
              <a:spcBef>
                <a:spcPct val="30000"/>
              </a:spcBef>
              <a:defRPr sz="1200">
                <a:solidFill>
                  <a:schemeClr val="tx1"/>
                </a:solidFill>
                <a:latin typeface="Arial" panose="020B0604020202020204" pitchFamily="34" charset="0"/>
              </a:defRPr>
            </a:lvl4pPr>
            <a:lvl5pPr marL="2057400" indent="-228600" defTabSz="923925">
              <a:spcBef>
                <a:spcPct val="30000"/>
              </a:spcBef>
              <a:defRPr sz="1200">
                <a:solidFill>
                  <a:schemeClr val="tx1"/>
                </a:solidFill>
                <a:latin typeface="Arial" panose="020B0604020202020204" pitchFamily="34" charset="0"/>
              </a:defRPr>
            </a:lvl5pPr>
            <a:lvl6pPr marL="2514600" indent="-228600" defTabSz="923925"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3925"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3925"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392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4943A44-4868-4C2B-AF3C-A3EC759AA48C}" type="slidenum">
              <a:rPr lang="en-US" altLang="en-US"/>
              <a:pPr>
                <a:spcBef>
                  <a:spcPct val="0"/>
                </a:spcBef>
              </a:pPr>
              <a:t>21</a:t>
            </a:fld>
            <a:endParaRPr lang="en-US" altLang="en-US"/>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r>
              <a:rPr lang="en-US" altLang="en-US" smtClean="0">
                <a:latin typeface="Arial" panose="020B0604020202020204" pitchFamily="34" charset="0"/>
              </a:rPr>
              <a:t>External analysis is a necessary precursor to strategic choice.  </a:t>
            </a:r>
          </a:p>
          <a:p>
            <a:pPr eaLnBrk="1" hangingPunct="1">
              <a:lnSpc>
                <a:spcPct val="90000"/>
              </a:lnSpc>
            </a:pPr>
            <a:endParaRPr lang="en-US" altLang="en-US" smtClean="0">
              <a:latin typeface="Arial" panose="020B0604020202020204" pitchFamily="34" charset="0"/>
            </a:endParaRPr>
          </a:p>
          <a:p>
            <a:pPr eaLnBrk="1" hangingPunct="1">
              <a:lnSpc>
                <a:spcPct val="90000"/>
              </a:lnSpc>
            </a:pPr>
            <a:endParaRPr lang="en-US" altLang="en-US" smtClean="0">
              <a:latin typeface="Arial" panose="020B0604020202020204" pitchFamily="34" charset="0"/>
            </a:endParaRPr>
          </a:p>
        </p:txBody>
      </p:sp>
    </p:spTree>
    <p:extLst>
      <p:ext uri="{BB962C8B-B14F-4D97-AF65-F5344CB8AC3E}">
        <p14:creationId xmlns:p14="http://schemas.microsoft.com/office/powerpoint/2010/main" val="2693702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spcBef>
                <a:spcPct val="30000"/>
              </a:spcBef>
              <a:defRPr sz="1200">
                <a:solidFill>
                  <a:schemeClr val="tx1"/>
                </a:solidFill>
                <a:latin typeface="Arial" panose="020B0604020202020204" pitchFamily="34" charset="0"/>
              </a:defRPr>
            </a:lvl1pPr>
            <a:lvl2pPr marL="742950" indent="-285750" defTabSz="923925">
              <a:spcBef>
                <a:spcPct val="30000"/>
              </a:spcBef>
              <a:defRPr sz="1200">
                <a:solidFill>
                  <a:schemeClr val="tx1"/>
                </a:solidFill>
                <a:latin typeface="Arial" panose="020B0604020202020204" pitchFamily="34" charset="0"/>
              </a:defRPr>
            </a:lvl2pPr>
            <a:lvl3pPr marL="1143000" indent="-228600" defTabSz="923925">
              <a:spcBef>
                <a:spcPct val="30000"/>
              </a:spcBef>
              <a:defRPr sz="1200">
                <a:solidFill>
                  <a:schemeClr val="tx1"/>
                </a:solidFill>
                <a:latin typeface="Arial" panose="020B0604020202020204" pitchFamily="34" charset="0"/>
              </a:defRPr>
            </a:lvl3pPr>
            <a:lvl4pPr marL="1600200" indent="-228600" defTabSz="923925">
              <a:spcBef>
                <a:spcPct val="30000"/>
              </a:spcBef>
              <a:defRPr sz="1200">
                <a:solidFill>
                  <a:schemeClr val="tx1"/>
                </a:solidFill>
                <a:latin typeface="Arial" panose="020B0604020202020204" pitchFamily="34" charset="0"/>
              </a:defRPr>
            </a:lvl4pPr>
            <a:lvl5pPr marL="2057400" indent="-228600" defTabSz="923925">
              <a:spcBef>
                <a:spcPct val="30000"/>
              </a:spcBef>
              <a:defRPr sz="1200">
                <a:solidFill>
                  <a:schemeClr val="tx1"/>
                </a:solidFill>
                <a:latin typeface="Arial" panose="020B0604020202020204" pitchFamily="34" charset="0"/>
              </a:defRPr>
            </a:lvl5pPr>
            <a:lvl6pPr marL="2514600" indent="-228600" defTabSz="923925"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3925"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3925"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392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BA4169C-296D-4704-AECA-9F493AD6CB75}" type="slidenum">
              <a:rPr lang="en-US" altLang="en-US"/>
              <a:pPr>
                <a:spcBef>
                  <a:spcPct val="0"/>
                </a:spcBef>
              </a:pPr>
              <a:t>3</a:t>
            </a:fld>
            <a:endParaRPr lang="en-US" altLang="en-US"/>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anose="020B0604020202020204" pitchFamily="34" charset="0"/>
              </a:rPr>
              <a:t>External analysis consists of looking at two ‘levels’ of environment: the industry environment [click to show industry] and the general environment [click to show general].  </a:t>
            </a:r>
          </a:p>
          <a:p>
            <a:pPr eaLnBrk="1" hangingPunct="1"/>
            <a:endParaRPr lang="en-US" altLang="en-US" dirty="0" smtClean="0">
              <a:latin typeface="Arial" panose="020B0604020202020204" pitchFamily="34" charset="0"/>
            </a:endParaRPr>
          </a:p>
          <a:p>
            <a:pPr eaLnBrk="1" hangingPunct="1"/>
            <a:r>
              <a:rPr lang="en-US" altLang="en-US" dirty="0" smtClean="0">
                <a:latin typeface="Arial" panose="020B0604020202020204" pitchFamily="34" charset="0"/>
              </a:rPr>
              <a:t>The general environment is the environment in which all firms in an economy operate, regardless of a firm’s specific industry. </a:t>
            </a:r>
          </a:p>
        </p:txBody>
      </p:sp>
    </p:spTree>
    <p:extLst>
      <p:ext uri="{BB962C8B-B14F-4D97-AF65-F5344CB8AC3E}">
        <p14:creationId xmlns:p14="http://schemas.microsoft.com/office/powerpoint/2010/main" val="365719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spcBef>
                <a:spcPct val="30000"/>
              </a:spcBef>
              <a:defRPr sz="1200">
                <a:solidFill>
                  <a:schemeClr val="tx1"/>
                </a:solidFill>
                <a:latin typeface="Arial" panose="020B0604020202020204" pitchFamily="34" charset="0"/>
              </a:defRPr>
            </a:lvl1pPr>
            <a:lvl2pPr marL="742950" indent="-285750" defTabSz="923925">
              <a:spcBef>
                <a:spcPct val="30000"/>
              </a:spcBef>
              <a:defRPr sz="1200">
                <a:solidFill>
                  <a:schemeClr val="tx1"/>
                </a:solidFill>
                <a:latin typeface="Arial" panose="020B0604020202020204" pitchFamily="34" charset="0"/>
              </a:defRPr>
            </a:lvl2pPr>
            <a:lvl3pPr marL="1143000" indent="-228600" defTabSz="923925">
              <a:spcBef>
                <a:spcPct val="30000"/>
              </a:spcBef>
              <a:defRPr sz="1200">
                <a:solidFill>
                  <a:schemeClr val="tx1"/>
                </a:solidFill>
                <a:latin typeface="Arial" panose="020B0604020202020204" pitchFamily="34" charset="0"/>
              </a:defRPr>
            </a:lvl3pPr>
            <a:lvl4pPr marL="1600200" indent="-228600" defTabSz="923925">
              <a:spcBef>
                <a:spcPct val="30000"/>
              </a:spcBef>
              <a:defRPr sz="1200">
                <a:solidFill>
                  <a:schemeClr val="tx1"/>
                </a:solidFill>
                <a:latin typeface="Arial" panose="020B0604020202020204" pitchFamily="34" charset="0"/>
              </a:defRPr>
            </a:lvl4pPr>
            <a:lvl5pPr marL="2057400" indent="-228600" defTabSz="923925">
              <a:spcBef>
                <a:spcPct val="30000"/>
              </a:spcBef>
              <a:defRPr sz="1200">
                <a:solidFill>
                  <a:schemeClr val="tx1"/>
                </a:solidFill>
                <a:latin typeface="Arial" panose="020B0604020202020204" pitchFamily="34" charset="0"/>
              </a:defRPr>
            </a:lvl5pPr>
            <a:lvl6pPr marL="2514600" indent="-228600" defTabSz="923925"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3925"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3925"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392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DDF2279-E6AF-46CD-B9DB-A730EF242CF6}" type="slidenum">
              <a:rPr lang="en-US" altLang="en-US"/>
              <a:pPr>
                <a:spcBef>
                  <a:spcPct val="0"/>
                </a:spcBef>
              </a:pPr>
              <a:t>4</a:t>
            </a:fld>
            <a:endParaRPr lang="en-US" altLang="en-US"/>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US" altLang="en-US" sz="800" smtClean="0">
                <a:latin typeface="Arial" panose="020B0604020202020204" pitchFamily="34" charset="0"/>
              </a:rPr>
              <a:t>An analysis of the external environment typically begins with an examination of the general environment</a:t>
            </a:r>
          </a:p>
          <a:p>
            <a:pPr eaLnBrk="1" hangingPunct="1">
              <a:lnSpc>
                <a:spcPct val="80000"/>
              </a:lnSpc>
            </a:pPr>
            <a:endParaRPr lang="en-US" altLang="en-US" sz="800" smtClean="0">
              <a:latin typeface="Arial" panose="020B0604020202020204" pitchFamily="34" charset="0"/>
            </a:endParaRPr>
          </a:p>
          <a:p>
            <a:pPr eaLnBrk="1" hangingPunct="1">
              <a:lnSpc>
                <a:spcPct val="80000"/>
              </a:lnSpc>
            </a:pPr>
            <a:r>
              <a:rPr lang="en-US" altLang="en-US" sz="800" smtClean="0">
                <a:latin typeface="Arial" panose="020B0604020202020204" pitchFamily="34" charset="0"/>
              </a:rPr>
              <a:t>The purpose of analyzing the general environment is to identify conditions or trends that may present opportunities and/or threats to a firm. </a:t>
            </a:r>
          </a:p>
          <a:p>
            <a:pPr eaLnBrk="1" hangingPunct="1">
              <a:lnSpc>
                <a:spcPct val="80000"/>
              </a:lnSpc>
            </a:pPr>
            <a:endParaRPr lang="en-US" altLang="en-US" sz="800" smtClean="0">
              <a:latin typeface="Arial" panose="020B0604020202020204" pitchFamily="34" charset="0"/>
            </a:endParaRPr>
          </a:p>
          <a:p>
            <a:pPr eaLnBrk="1" hangingPunct="1">
              <a:lnSpc>
                <a:spcPct val="80000"/>
              </a:lnSpc>
            </a:pPr>
            <a:r>
              <a:rPr lang="en-US" altLang="en-US" sz="800" smtClean="0">
                <a:latin typeface="Arial" panose="020B0604020202020204" pitchFamily="34" charset="0"/>
              </a:rPr>
              <a:t>An effective analysis of the general environment will include a close look at each of the 6 elements of the GE to determine if there are conditions and/or trends that will affect the focal firm. </a:t>
            </a:r>
          </a:p>
          <a:p>
            <a:pPr eaLnBrk="1" hangingPunct="1">
              <a:lnSpc>
                <a:spcPct val="80000"/>
              </a:lnSpc>
            </a:pPr>
            <a:endParaRPr lang="en-US" altLang="en-US" sz="800" smtClean="0">
              <a:latin typeface="Arial" panose="020B0604020202020204" pitchFamily="34" charset="0"/>
            </a:endParaRPr>
          </a:p>
          <a:p>
            <a:pPr eaLnBrk="1" hangingPunct="1">
              <a:lnSpc>
                <a:spcPct val="80000"/>
              </a:lnSpc>
            </a:pPr>
            <a:r>
              <a:rPr lang="en-US" altLang="en-US" sz="800" smtClean="0">
                <a:latin typeface="Arial" panose="020B0604020202020204" pitchFamily="34" charset="0"/>
              </a:rPr>
              <a:t>A condition may present opportunity to one type of firm and a threat to another type of firm.  </a:t>
            </a:r>
          </a:p>
          <a:p>
            <a:pPr eaLnBrk="1" hangingPunct="1">
              <a:lnSpc>
                <a:spcPct val="80000"/>
              </a:lnSpc>
            </a:pPr>
            <a:endParaRPr lang="en-US" altLang="en-US" sz="800" b="1" u="sng" smtClean="0">
              <a:latin typeface="Arial" panose="020B0604020202020204" pitchFamily="34" charset="0"/>
            </a:endParaRPr>
          </a:p>
          <a:p>
            <a:pPr eaLnBrk="1" hangingPunct="1">
              <a:lnSpc>
                <a:spcPct val="80000"/>
              </a:lnSpc>
            </a:pPr>
            <a:endParaRPr lang="en-US" altLang="en-US" sz="800" smtClean="0">
              <a:latin typeface="Arial" panose="020B0604020202020204" pitchFamily="34" charset="0"/>
            </a:endParaRPr>
          </a:p>
        </p:txBody>
      </p:sp>
    </p:spTree>
    <p:extLst>
      <p:ext uri="{BB962C8B-B14F-4D97-AF65-F5344CB8AC3E}">
        <p14:creationId xmlns:p14="http://schemas.microsoft.com/office/powerpoint/2010/main" val="31379804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spcBef>
                <a:spcPct val="30000"/>
              </a:spcBef>
              <a:defRPr sz="1200">
                <a:solidFill>
                  <a:schemeClr val="tx1"/>
                </a:solidFill>
                <a:latin typeface="Arial" panose="020B0604020202020204" pitchFamily="34" charset="0"/>
              </a:defRPr>
            </a:lvl1pPr>
            <a:lvl2pPr marL="742950" indent="-285750" defTabSz="923925">
              <a:spcBef>
                <a:spcPct val="30000"/>
              </a:spcBef>
              <a:defRPr sz="1200">
                <a:solidFill>
                  <a:schemeClr val="tx1"/>
                </a:solidFill>
                <a:latin typeface="Arial" panose="020B0604020202020204" pitchFamily="34" charset="0"/>
              </a:defRPr>
            </a:lvl2pPr>
            <a:lvl3pPr marL="1143000" indent="-228600" defTabSz="923925">
              <a:spcBef>
                <a:spcPct val="30000"/>
              </a:spcBef>
              <a:defRPr sz="1200">
                <a:solidFill>
                  <a:schemeClr val="tx1"/>
                </a:solidFill>
                <a:latin typeface="Arial" panose="020B0604020202020204" pitchFamily="34" charset="0"/>
              </a:defRPr>
            </a:lvl3pPr>
            <a:lvl4pPr marL="1600200" indent="-228600" defTabSz="923925">
              <a:spcBef>
                <a:spcPct val="30000"/>
              </a:spcBef>
              <a:defRPr sz="1200">
                <a:solidFill>
                  <a:schemeClr val="tx1"/>
                </a:solidFill>
                <a:latin typeface="Arial" panose="020B0604020202020204" pitchFamily="34" charset="0"/>
              </a:defRPr>
            </a:lvl4pPr>
            <a:lvl5pPr marL="2057400" indent="-228600" defTabSz="923925">
              <a:spcBef>
                <a:spcPct val="30000"/>
              </a:spcBef>
              <a:defRPr sz="1200">
                <a:solidFill>
                  <a:schemeClr val="tx1"/>
                </a:solidFill>
                <a:latin typeface="Arial" panose="020B0604020202020204" pitchFamily="34" charset="0"/>
              </a:defRPr>
            </a:lvl5pPr>
            <a:lvl6pPr marL="2514600" indent="-228600" defTabSz="923925"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3925"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3925"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392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C6E2F32-1D72-4256-A463-2F88D8EC99F8}" type="slidenum">
              <a:rPr lang="en-US" altLang="en-US"/>
              <a:pPr>
                <a:spcBef>
                  <a:spcPct val="0"/>
                </a:spcBef>
              </a:pPr>
              <a:t>5</a:t>
            </a:fld>
            <a:endParaRPr lang="en-US" alt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Arial" panose="020B0604020202020204" pitchFamily="34" charset="0"/>
              </a:rPr>
              <a:t>Industry analysis is done with the intent of identifying opportunities (market imperfections) that can be exploited and/or threats that can be neutralized through some strategic action.</a:t>
            </a:r>
          </a:p>
          <a:p>
            <a:pPr eaLnBrk="1" hangingPunct="1"/>
            <a:endParaRPr lang="en-US" altLang="en-US" smtClean="0">
              <a:latin typeface="Arial" panose="020B0604020202020204" pitchFamily="34" charset="0"/>
            </a:endParaRPr>
          </a:p>
          <a:p>
            <a:pPr eaLnBrk="1" hangingPunct="1"/>
            <a:r>
              <a:rPr lang="en-US" altLang="en-US" smtClean="0">
                <a:latin typeface="Arial" panose="020B0604020202020204" pitchFamily="34" charset="0"/>
              </a:rPr>
              <a:t>If an industry analysis reveals few, if any, opportunities this suggests that firms in that industry are most likely to achieve competitive parity—no one firm is likely to have an advantage over other firms.</a:t>
            </a:r>
          </a:p>
          <a:p>
            <a:pPr eaLnBrk="1" hangingPunct="1"/>
            <a:endParaRPr lang="en-US" altLang="en-US" smtClean="0">
              <a:latin typeface="Arial" panose="020B0604020202020204" pitchFamily="34" charset="0"/>
            </a:endParaRPr>
          </a:p>
          <a:p>
            <a:pPr eaLnBrk="1" hangingPunct="1"/>
            <a:r>
              <a:rPr lang="en-US" altLang="en-US" smtClean="0">
                <a:latin typeface="Arial" panose="020B0604020202020204" pitchFamily="34" charset="0"/>
              </a:rPr>
              <a:t>A Five Forces analysis is done from the point of view of the focal firm (e.g., your client, your employer, or your own company). </a:t>
            </a:r>
          </a:p>
          <a:p>
            <a:pPr eaLnBrk="1" hangingPunct="1"/>
            <a:endParaRPr lang="en-US" altLang="en-US" smtClean="0">
              <a:latin typeface="Arial" panose="020B0604020202020204" pitchFamily="34" charset="0"/>
            </a:endParaRPr>
          </a:p>
          <a:p>
            <a:pPr eaLnBrk="1" hangingPunct="1"/>
            <a:r>
              <a:rPr lang="en-US" altLang="en-US" smtClean="0">
                <a:latin typeface="Arial" panose="020B0604020202020204" pitchFamily="34" charset="0"/>
              </a:rPr>
              <a:t>To be clear, the suppliers are those who supply to the focal firm.  </a:t>
            </a:r>
          </a:p>
          <a:p>
            <a:pPr eaLnBrk="1" hangingPunct="1"/>
            <a:endParaRPr lang="en-US" altLang="en-US" smtClean="0">
              <a:latin typeface="Arial" panose="020B0604020202020204" pitchFamily="34" charset="0"/>
            </a:endParaRPr>
          </a:p>
          <a:p>
            <a:pPr eaLnBrk="1" hangingPunct="1"/>
            <a:r>
              <a:rPr lang="en-US" altLang="en-US" smtClean="0">
                <a:latin typeface="Arial" panose="020B0604020202020204" pitchFamily="34" charset="0"/>
              </a:rPr>
              <a:t>The buyers are those who buy from the focal firm. </a:t>
            </a:r>
          </a:p>
          <a:p>
            <a:pPr eaLnBrk="1" hangingPunct="1"/>
            <a:endParaRPr lang="en-US" altLang="en-US" smtClean="0">
              <a:latin typeface="Arial" panose="020B0604020202020204" pitchFamily="34" charset="0"/>
            </a:endParaRPr>
          </a:p>
          <a:p>
            <a:pPr eaLnBrk="1" hangingPunct="1"/>
            <a:r>
              <a:rPr lang="en-US" altLang="en-US" smtClean="0">
                <a:latin typeface="Arial" panose="020B0604020202020204" pitchFamily="34" charset="0"/>
              </a:rPr>
              <a:t>The higher the threats of each of Porter’s five forces, the lower the revenue, higher the costs, and greater the competitiveness of an industry.</a:t>
            </a:r>
          </a:p>
          <a:p>
            <a:pPr eaLnBrk="1" hangingPunct="1"/>
            <a:endParaRPr lang="en-US" altLang="en-US" smtClean="0">
              <a:latin typeface="Arial" panose="020B0604020202020204" pitchFamily="34" charset="0"/>
            </a:endParaRPr>
          </a:p>
          <a:p>
            <a:pPr eaLnBrk="1" hangingPunct="1"/>
            <a:r>
              <a:rPr lang="en-US" altLang="en-US" smtClean="0">
                <a:latin typeface="Arial" panose="020B0604020202020204" pitchFamily="34" charset="0"/>
              </a:rPr>
              <a:t>The greater the competitiveness of an industry, the lower the average industry profitability.  </a:t>
            </a:r>
          </a:p>
        </p:txBody>
      </p:sp>
    </p:spTree>
    <p:extLst>
      <p:ext uri="{BB962C8B-B14F-4D97-AF65-F5344CB8AC3E}">
        <p14:creationId xmlns:p14="http://schemas.microsoft.com/office/powerpoint/2010/main" val="6835310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spcBef>
                <a:spcPct val="30000"/>
              </a:spcBef>
              <a:defRPr sz="1200">
                <a:solidFill>
                  <a:schemeClr val="tx1"/>
                </a:solidFill>
                <a:latin typeface="Arial" panose="020B0604020202020204" pitchFamily="34" charset="0"/>
              </a:defRPr>
            </a:lvl1pPr>
            <a:lvl2pPr marL="742950" indent="-285750" defTabSz="923925">
              <a:spcBef>
                <a:spcPct val="30000"/>
              </a:spcBef>
              <a:defRPr sz="1200">
                <a:solidFill>
                  <a:schemeClr val="tx1"/>
                </a:solidFill>
                <a:latin typeface="Arial" panose="020B0604020202020204" pitchFamily="34" charset="0"/>
              </a:defRPr>
            </a:lvl2pPr>
            <a:lvl3pPr marL="1143000" indent="-228600" defTabSz="923925">
              <a:spcBef>
                <a:spcPct val="30000"/>
              </a:spcBef>
              <a:defRPr sz="1200">
                <a:solidFill>
                  <a:schemeClr val="tx1"/>
                </a:solidFill>
                <a:latin typeface="Arial" panose="020B0604020202020204" pitchFamily="34" charset="0"/>
              </a:defRPr>
            </a:lvl3pPr>
            <a:lvl4pPr marL="1600200" indent="-228600" defTabSz="923925">
              <a:spcBef>
                <a:spcPct val="30000"/>
              </a:spcBef>
              <a:defRPr sz="1200">
                <a:solidFill>
                  <a:schemeClr val="tx1"/>
                </a:solidFill>
                <a:latin typeface="Arial" panose="020B0604020202020204" pitchFamily="34" charset="0"/>
              </a:defRPr>
            </a:lvl4pPr>
            <a:lvl5pPr marL="2057400" indent="-228600" defTabSz="923925">
              <a:spcBef>
                <a:spcPct val="30000"/>
              </a:spcBef>
              <a:defRPr sz="1200">
                <a:solidFill>
                  <a:schemeClr val="tx1"/>
                </a:solidFill>
                <a:latin typeface="Arial" panose="020B0604020202020204" pitchFamily="34" charset="0"/>
              </a:defRPr>
            </a:lvl5pPr>
            <a:lvl6pPr marL="2514600" indent="-228600" defTabSz="923925"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3925"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3925"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392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3A8182B-B68E-45A9-AD90-0EFB07012343}" type="slidenum">
              <a:rPr lang="en-US" altLang="en-US"/>
              <a:pPr>
                <a:spcBef>
                  <a:spcPct val="0"/>
                </a:spcBef>
              </a:pPr>
              <a:t>6</a:t>
            </a:fld>
            <a:endParaRPr lang="en-US" altLang="en-US"/>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Arial" panose="020B0604020202020204" pitchFamily="34" charset="0"/>
              </a:rPr>
              <a:t>If above normal profits exist in an industry:</a:t>
            </a:r>
          </a:p>
          <a:p>
            <a:pPr eaLnBrk="1" hangingPunct="1"/>
            <a:endParaRPr lang="en-US" altLang="en-US" smtClean="0">
              <a:latin typeface="Arial" panose="020B0604020202020204" pitchFamily="34" charset="0"/>
            </a:endParaRPr>
          </a:p>
          <a:p>
            <a:pPr eaLnBrk="1" hangingPunct="1"/>
            <a:r>
              <a:rPr lang="en-US" altLang="en-US" smtClean="0">
                <a:latin typeface="Arial" panose="020B0604020202020204" pitchFamily="34" charset="0"/>
              </a:rPr>
              <a:t>firms outside the industry will have incentive to enter the industry, </a:t>
            </a:r>
          </a:p>
          <a:p>
            <a:pPr eaLnBrk="1" hangingPunct="1">
              <a:buFontTx/>
              <a:buChar char="•"/>
            </a:pPr>
            <a:endParaRPr lang="en-US" altLang="en-US" smtClean="0">
              <a:latin typeface="Arial" panose="020B0604020202020204" pitchFamily="34" charset="0"/>
            </a:endParaRPr>
          </a:p>
          <a:p>
            <a:pPr eaLnBrk="1" hangingPunct="1"/>
            <a:r>
              <a:rPr lang="en-US" altLang="en-US" smtClean="0">
                <a:latin typeface="Arial" panose="020B0604020202020204" pitchFamily="34" charset="0"/>
              </a:rPr>
              <a:t>if firms can easily enter the industry any above normal profits will be quickly dissipated through competition—new firms will have incentive to lower prices and costs of production in order to gain market share and survive</a:t>
            </a:r>
          </a:p>
          <a:p>
            <a:pPr eaLnBrk="1" hangingPunct="1">
              <a:buFontTx/>
              <a:buChar char="•"/>
            </a:pPr>
            <a:endParaRPr lang="en-US" altLang="en-US" smtClean="0">
              <a:latin typeface="Arial" panose="020B0604020202020204" pitchFamily="34" charset="0"/>
            </a:endParaRPr>
          </a:p>
          <a:p>
            <a:pPr eaLnBrk="1" hangingPunct="1"/>
            <a:r>
              <a:rPr lang="en-US" altLang="en-US" smtClean="0">
                <a:latin typeface="Arial" panose="020B0604020202020204" pitchFamily="34" charset="0"/>
              </a:rPr>
              <a:t>above normal profits can be preserved if would-be entrants face a cost disadvantage in entering. </a:t>
            </a:r>
          </a:p>
          <a:p>
            <a:pPr eaLnBrk="1" hangingPunct="1">
              <a:buFontTx/>
              <a:buChar char="•"/>
            </a:pPr>
            <a:endParaRPr lang="en-US" altLang="en-US" smtClean="0">
              <a:latin typeface="Arial" panose="020B0604020202020204" pitchFamily="34" charset="0"/>
            </a:endParaRPr>
          </a:p>
          <a:p>
            <a:pPr eaLnBrk="1" hangingPunct="1"/>
            <a:r>
              <a:rPr lang="en-US" altLang="en-US" smtClean="0">
                <a:latin typeface="Arial" panose="020B0604020202020204" pitchFamily="34" charset="0"/>
              </a:rPr>
              <a:t>Barriers to entry help create the cost disadvantages necessary to minimize the threat of new firms entering the industry. </a:t>
            </a:r>
          </a:p>
          <a:p>
            <a:pPr eaLnBrk="1" hangingPunct="1"/>
            <a:endParaRPr lang="en-US" altLang="en-US" smtClean="0">
              <a:latin typeface="Arial" panose="020B0604020202020204" pitchFamily="34" charset="0"/>
            </a:endParaRPr>
          </a:p>
          <a:p>
            <a:pPr eaLnBrk="1" hangingPunct="1"/>
            <a:r>
              <a:rPr lang="en-US" altLang="en-US" smtClean="0">
                <a:latin typeface="Arial" panose="020B0604020202020204" pitchFamily="34" charset="0"/>
              </a:rPr>
              <a:t>Are high barriers to entry are an attractive feature for both firms that are already in the industry as well as those contemplating industry entry? </a:t>
            </a:r>
          </a:p>
          <a:p>
            <a:pPr eaLnBrk="1" hangingPunct="1"/>
            <a:endParaRPr lang="en-US" altLang="en-US" smtClean="0">
              <a:latin typeface="Arial" panose="020B0604020202020204" pitchFamily="34" charset="0"/>
            </a:endParaRPr>
          </a:p>
          <a:p>
            <a:pPr eaLnBrk="1" hangingPunct="1"/>
            <a:r>
              <a:rPr lang="en-US" altLang="en-US" smtClean="0">
                <a:latin typeface="Arial" panose="020B0604020202020204" pitchFamily="34" charset="0"/>
              </a:rPr>
              <a:t>In either case, the firm would not want to face additional entry.</a:t>
            </a:r>
          </a:p>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3604052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spcBef>
                <a:spcPct val="30000"/>
              </a:spcBef>
              <a:defRPr sz="1200">
                <a:solidFill>
                  <a:schemeClr val="tx1"/>
                </a:solidFill>
                <a:latin typeface="Arial" panose="020B0604020202020204" pitchFamily="34" charset="0"/>
              </a:defRPr>
            </a:lvl1pPr>
            <a:lvl2pPr marL="742950" indent="-285750" defTabSz="923925">
              <a:spcBef>
                <a:spcPct val="30000"/>
              </a:spcBef>
              <a:defRPr sz="1200">
                <a:solidFill>
                  <a:schemeClr val="tx1"/>
                </a:solidFill>
                <a:latin typeface="Arial" panose="020B0604020202020204" pitchFamily="34" charset="0"/>
              </a:defRPr>
            </a:lvl2pPr>
            <a:lvl3pPr marL="1143000" indent="-228600" defTabSz="923925">
              <a:spcBef>
                <a:spcPct val="30000"/>
              </a:spcBef>
              <a:defRPr sz="1200">
                <a:solidFill>
                  <a:schemeClr val="tx1"/>
                </a:solidFill>
                <a:latin typeface="Arial" panose="020B0604020202020204" pitchFamily="34" charset="0"/>
              </a:defRPr>
            </a:lvl3pPr>
            <a:lvl4pPr marL="1600200" indent="-228600" defTabSz="923925">
              <a:spcBef>
                <a:spcPct val="30000"/>
              </a:spcBef>
              <a:defRPr sz="1200">
                <a:solidFill>
                  <a:schemeClr val="tx1"/>
                </a:solidFill>
                <a:latin typeface="Arial" panose="020B0604020202020204" pitchFamily="34" charset="0"/>
              </a:defRPr>
            </a:lvl4pPr>
            <a:lvl5pPr marL="2057400" indent="-228600" defTabSz="923925">
              <a:spcBef>
                <a:spcPct val="30000"/>
              </a:spcBef>
              <a:defRPr sz="1200">
                <a:solidFill>
                  <a:schemeClr val="tx1"/>
                </a:solidFill>
                <a:latin typeface="Arial" panose="020B0604020202020204" pitchFamily="34" charset="0"/>
              </a:defRPr>
            </a:lvl5pPr>
            <a:lvl6pPr marL="2514600" indent="-228600" defTabSz="923925"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3925"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3925"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392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490CDDB-33FF-46FF-8B3A-841FE93C04DA}" type="slidenum">
              <a:rPr lang="en-US" altLang="en-US"/>
              <a:pPr>
                <a:spcBef>
                  <a:spcPct val="0"/>
                </a:spcBef>
              </a:pPr>
              <a:t>7</a:t>
            </a:fld>
            <a:endParaRPr lang="en-US" altLang="en-US"/>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30188" indent="-230188" eaLnBrk="1" hangingPunct="1"/>
            <a:r>
              <a:rPr lang="en-US" altLang="en-US" smtClean="0">
                <a:latin typeface="Arial" panose="020B0604020202020204" pitchFamily="34" charset="0"/>
              </a:rPr>
              <a:t>economies of scale</a:t>
            </a:r>
          </a:p>
          <a:p>
            <a:pPr marL="690563" lvl="1" indent="-230188" eaLnBrk="1" hangingPunct="1"/>
            <a:r>
              <a:rPr lang="en-US" altLang="en-US" smtClean="0">
                <a:latin typeface="Arial" panose="020B0604020202020204" pitchFamily="34" charset="0"/>
              </a:rPr>
              <a:t>the minimum efficient scale of production may be so high that firms not already in the industry could not afford the plant size needed to enter</a:t>
            </a:r>
          </a:p>
          <a:p>
            <a:pPr marL="690563" lvl="1" indent="-230188" eaLnBrk="1" hangingPunct="1"/>
            <a:r>
              <a:rPr lang="en-US" altLang="en-US" smtClean="0">
                <a:latin typeface="Arial" panose="020B0604020202020204" pitchFamily="34" charset="0"/>
              </a:rPr>
              <a:t>the minimum efficient scale may be so high that the entry of another firm of sufficient size to compete on cost would create excess capacity in the industry and drive down prices—would be entrants recognize this and rationally choose not to enter</a:t>
            </a:r>
          </a:p>
          <a:p>
            <a:pPr marL="230188" indent="-230188" eaLnBrk="1" hangingPunct="1"/>
            <a:endParaRPr lang="en-US" altLang="en-US" smtClean="0">
              <a:latin typeface="Arial" panose="020B0604020202020204" pitchFamily="34" charset="0"/>
            </a:endParaRPr>
          </a:p>
          <a:p>
            <a:pPr marL="230188" indent="-230188" eaLnBrk="1" hangingPunct="1"/>
            <a:r>
              <a:rPr lang="en-US" altLang="en-US" smtClean="0">
                <a:latin typeface="Arial" panose="020B0604020202020204" pitchFamily="34" charset="0"/>
              </a:rPr>
              <a:t>product differentiation</a:t>
            </a:r>
          </a:p>
          <a:p>
            <a:pPr marL="690563" lvl="1" indent="-230188" eaLnBrk="1" hangingPunct="1"/>
            <a:r>
              <a:rPr lang="en-US" altLang="en-US" smtClean="0">
                <a:latin typeface="Arial" panose="020B0604020202020204" pitchFamily="34" charset="0"/>
              </a:rPr>
              <a:t>product differentiation means that customers can recognize a difference between products and therefore have a preference for the product of one firm over another</a:t>
            </a:r>
          </a:p>
          <a:p>
            <a:pPr marL="690563" lvl="1" indent="-230188" eaLnBrk="1" hangingPunct="1"/>
            <a:r>
              <a:rPr lang="en-US" altLang="en-US" smtClean="0">
                <a:latin typeface="Arial" panose="020B0604020202020204" pitchFamily="34" charset="0"/>
              </a:rPr>
              <a:t>new entrants face the prospect of having to both offer a newer, better product and convince customers to try the new product—new entrants face additional costs and rationally choose not to enter</a:t>
            </a:r>
          </a:p>
          <a:p>
            <a:pPr marL="230188" indent="-230188" eaLnBrk="1" hangingPunct="1"/>
            <a:endParaRPr lang="en-US" altLang="en-US" smtClean="0">
              <a:latin typeface="Arial" panose="020B0604020202020204" pitchFamily="34" charset="0"/>
            </a:endParaRPr>
          </a:p>
          <a:p>
            <a:pPr marL="230188" indent="-230188" eaLnBrk="1" hangingPunct="1"/>
            <a:r>
              <a:rPr lang="en-US" altLang="en-US" smtClean="0">
                <a:latin typeface="Arial" panose="020B0604020202020204" pitchFamily="34" charset="0"/>
              </a:rPr>
              <a:t>cost advantages independent of scale</a:t>
            </a:r>
          </a:p>
          <a:p>
            <a:pPr marL="690563" lvl="1" indent="-230188" eaLnBrk="1" hangingPunct="1"/>
            <a:r>
              <a:rPr lang="en-US" altLang="en-US" smtClean="0">
                <a:latin typeface="Arial" panose="020B0604020202020204" pitchFamily="34" charset="0"/>
              </a:rPr>
              <a:t>incumbent firms may enjoy cost advantages over would-be entrants due to supplier relationships, experience (learning curve advantages), proprietary technology, location advantages (close to rail terminals, harbors, etc.), favorable access to raw materials, etc.—firms outside the industry recognize these advantages and rationally choose not to enter </a:t>
            </a:r>
          </a:p>
          <a:p>
            <a:pPr marL="230188" indent="-230188" eaLnBrk="1" hangingPunct="1"/>
            <a:endParaRPr lang="en-US" altLang="en-US" smtClean="0">
              <a:latin typeface="Arial" panose="020B0604020202020204" pitchFamily="34" charset="0"/>
            </a:endParaRPr>
          </a:p>
          <a:p>
            <a:pPr marL="230188" indent="-230188" eaLnBrk="1" hangingPunct="1"/>
            <a:r>
              <a:rPr lang="en-US" altLang="en-US" smtClean="0">
                <a:latin typeface="Arial" panose="020B0604020202020204" pitchFamily="34" charset="0"/>
              </a:rPr>
              <a:t>government policy</a:t>
            </a:r>
          </a:p>
          <a:p>
            <a:pPr marL="690563" lvl="1" indent="-230188" eaLnBrk="1" hangingPunct="1"/>
            <a:r>
              <a:rPr lang="en-US" altLang="en-US" smtClean="0">
                <a:latin typeface="Arial" panose="020B0604020202020204" pitchFamily="34" charset="0"/>
              </a:rPr>
              <a:t>a government may decide to regulate an industry, like electricity, and either explicitly forbid additional entry or make it so costly that entry is not cost effective</a:t>
            </a:r>
          </a:p>
          <a:p>
            <a:pPr marL="230188" indent="-230188" eaLnBrk="1" hangingPunct="1"/>
            <a:endParaRPr lang="en-US" altLang="en-US" smtClean="0">
              <a:latin typeface="Arial" panose="020B0604020202020204" pitchFamily="34" charset="0"/>
            </a:endParaRPr>
          </a:p>
          <a:p>
            <a:pPr marL="230188" indent="-230188" eaLnBrk="1" hangingPunct="1"/>
            <a:r>
              <a:rPr lang="en-US" altLang="en-US" smtClean="0">
                <a:latin typeface="Arial" panose="020B0604020202020204" pitchFamily="34" charset="0"/>
              </a:rPr>
              <a:t>governments may decide to protect domestic industries by not allowing foreign firms to invest in certain industries or raising the cost of entry so high that foreign firms find it difficult to compete </a:t>
            </a:r>
          </a:p>
          <a:p>
            <a:pPr marL="690563" lvl="1" indent="-230188" eaLnBrk="1" hangingPunct="1"/>
            <a:endParaRPr lang="en-US" altLang="en-US" smtClean="0">
              <a:latin typeface="Arial" panose="020B0604020202020204" pitchFamily="34" charset="0"/>
            </a:endParaRPr>
          </a:p>
          <a:p>
            <a:pPr marL="690563" lvl="1" indent="-230188" eaLnBrk="1" hangingPunct="1"/>
            <a:r>
              <a:rPr lang="en-US" altLang="en-US" smtClean="0">
                <a:latin typeface="Arial" panose="020B0604020202020204" pitchFamily="34" charset="0"/>
              </a:rPr>
              <a:t>governments can use tariffs, quotas, and nontariff trade barriers as barriers to entry</a:t>
            </a:r>
          </a:p>
        </p:txBody>
      </p:sp>
    </p:spTree>
    <p:extLst>
      <p:ext uri="{BB962C8B-B14F-4D97-AF65-F5344CB8AC3E}">
        <p14:creationId xmlns:p14="http://schemas.microsoft.com/office/powerpoint/2010/main" val="11009209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spcBef>
                <a:spcPct val="30000"/>
              </a:spcBef>
              <a:defRPr sz="1200">
                <a:solidFill>
                  <a:schemeClr val="tx1"/>
                </a:solidFill>
                <a:latin typeface="Arial" panose="020B0604020202020204" pitchFamily="34" charset="0"/>
              </a:defRPr>
            </a:lvl1pPr>
            <a:lvl2pPr marL="742950" indent="-285750" defTabSz="923925">
              <a:spcBef>
                <a:spcPct val="30000"/>
              </a:spcBef>
              <a:defRPr sz="1200">
                <a:solidFill>
                  <a:schemeClr val="tx1"/>
                </a:solidFill>
                <a:latin typeface="Arial" panose="020B0604020202020204" pitchFamily="34" charset="0"/>
              </a:defRPr>
            </a:lvl2pPr>
            <a:lvl3pPr marL="1143000" indent="-228600" defTabSz="923925">
              <a:spcBef>
                <a:spcPct val="30000"/>
              </a:spcBef>
              <a:defRPr sz="1200">
                <a:solidFill>
                  <a:schemeClr val="tx1"/>
                </a:solidFill>
                <a:latin typeface="Arial" panose="020B0604020202020204" pitchFamily="34" charset="0"/>
              </a:defRPr>
            </a:lvl3pPr>
            <a:lvl4pPr marL="1600200" indent="-228600" defTabSz="923925">
              <a:spcBef>
                <a:spcPct val="30000"/>
              </a:spcBef>
              <a:defRPr sz="1200">
                <a:solidFill>
                  <a:schemeClr val="tx1"/>
                </a:solidFill>
                <a:latin typeface="Arial" panose="020B0604020202020204" pitchFamily="34" charset="0"/>
              </a:defRPr>
            </a:lvl4pPr>
            <a:lvl5pPr marL="2057400" indent="-228600" defTabSz="923925">
              <a:spcBef>
                <a:spcPct val="30000"/>
              </a:spcBef>
              <a:defRPr sz="1200">
                <a:solidFill>
                  <a:schemeClr val="tx1"/>
                </a:solidFill>
                <a:latin typeface="Arial" panose="020B0604020202020204" pitchFamily="34" charset="0"/>
              </a:defRPr>
            </a:lvl5pPr>
            <a:lvl6pPr marL="2514600" indent="-228600" defTabSz="923925"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3925"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3925"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392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4D8D860-5DED-43E8-AC00-917DF3FAECA6}" type="slidenum">
              <a:rPr lang="en-US" altLang="en-US"/>
              <a:pPr>
                <a:spcBef>
                  <a:spcPct val="0"/>
                </a:spcBef>
              </a:pPr>
              <a:t>8</a:t>
            </a:fld>
            <a:endParaRPr lang="en-US" alt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49238" indent="-249238" eaLnBrk="1" hangingPunct="1">
              <a:lnSpc>
                <a:spcPct val="80000"/>
              </a:lnSpc>
            </a:pPr>
            <a:r>
              <a:rPr lang="en-US" altLang="en-US" sz="800" smtClean="0">
                <a:latin typeface="Arial" panose="020B0604020202020204" pitchFamily="34" charset="0"/>
              </a:rPr>
              <a:t>large numbers of competitors of roughly the same size, no recognized industry leader</a:t>
            </a:r>
          </a:p>
          <a:p>
            <a:pPr marL="709613" lvl="1" indent="-249238" eaLnBrk="1" hangingPunct="1">
              <a:lnSpc>
                <a:spcPct val="80000"/>
              </a:lnSpc>
            </a:pPr>
            <a:r>
              <a:rPr lang="en-US" altLang="en-US" sz="800" smtClean="0">
                <a:latin typeface="Arial" panose="020B0604020202020204" pitchFamily="34" charset="0"/>
              </a:rPr>
              <a:t>without an industry leader, firms are slow to recognize and respect interdependence—there is little restraint—no polite rules of engagement</a:t>
            </a:r>
          </a:p>
          <a:p>
            <a:pPr marL="1169988" lvl="2" indent="-249238" eaLnBrk="1" hangingPunct="1">
              <a:lnSpc>
                <a:spcPct val="80000"/>
              </a:lnSpc>
            </a:pPr>
            <a:r>
              <a:rPr lang="en-US" altLang="en-US" sz="800" smtClean="0">
                <a:latin typeface="Arial" panose="020B0604020202020204" pitchFamily="34" charset="0"/>
              </a:rPr>
              <a:t>laptop producers are experiencing this as the many competing firms quickly lower price in response to one another</a:t>
            </a:r>
          </a:p>
          <a:p>
            <a:pPr marL="249238" indent="-249238" eaLnBrk="1" hangingPunct="1">
              <a:lnSpc>
                <a:spcPct val="80000"/>
              </a:lnSpc>
            </a:pPr>
            <a:r>
              <a:rPr lang="en-US" altLang="en-US" sz="800" smtClean="0">
                <a:latin typeface="Arial" panose="020B0604020202020204" pitchFamily="34" charset="0"/>
              </a:rPr>
              <a:t/>
            </a:r>
            <a:br>
              <a:rPr lang="en-US" altLang="en-US" sz="800" smtClean="0">
                <a:latin typeface="Arial" panose="020B0604020202020204" pitchFamily="34" charset="0"/>
              </a:rPr>
            </a:br>
            <a:r>
              <a:rPr lang="en-US" altLang="en-US" sz="800" smtClean="0">
                <a:latin typeface="Arial" panose="020B0604020202020204" pitchFamily="34" charset="0"/>
              </a:rPr>
              <a:t>slow or declining industry growth</a:t>
            </a:r>
          </a:p>
          <a:p>
            <a:pPr marL="709613" lvl="1" indent="-249238" eaLnBrk="1" hangingPunct="1">
              <a:lnSpc>
                <a:spcPct val="80000"/>
              </a:lnSpc>
            </a:pPr>
            <a:r>
              <a:rPr lang="en-US" altLang="en-US" sz="800" smtClean="0">
                <a:latin typeface="Arial" panose="020B0604020202020204" pitchFamily="34" charset="0"/>
              </a:rPr>
              <a:t>new customers must be taken from competitors</a:t>
            </a:r>
          </a:p>
          <a:p>
            <a:pPr marL="1169988" lvl="2" indent="-249238" eaLnBrk="1" hangingPunct="1">
              <a:lnSpc>
                <a:spcPct val="80000"/>
              </a:lnSpc>
            </a:pPr>
            <a:r>
              <a:rPr lang="en-US" altLang="en-US" sz="800" smtClean="0">
                <a:latin typeface="Arial" panose="020B0604020202020204" pitchFamily="34" charset="0"/>
              </a:rPr>
              <a:t>cell phone market—early on new customers came from outside the market (i.e., first time cell phone users),  in time, new customers had to be taken from competitor cell phone companies</a:t>
            </a:r>
          </a:p>
          <a:p>
            <a:pPr marL="249238" indent="-249238" eaLnBrk="1" hangingPunct="1">
              <a:lnSpc>
                <a:spcPct val="80000"/>
              </a:lnSpc>
            </a:pPr>
            <a:endParaRPr lang="en-US" altLang="en-US" sz="800" smtClean="0">
              <a:latin typeface="Arial" panose="020B0604020202020204" pitchFamily="34" charset="0"/>
            </a:endParaRPr>
          </a:p>
          <a:p>
            <a:pPr marL="249238" indent="-249238" eaLnBrk="1" hangingPunct="1">
              <a:lnSpc>
                <a:spcPct val="80000"/>
              </a:lnSpc>
            </a:pPr>
            <a:r>
              <a:rPr lang="en-US" altLang="en-US" sz="800" smtClean="0">
                <a:latin typeface="Arial" panose="020B0604020202020204" pitchFamily="34" charset="0"/>
              </a:rPr>
              <a:t>high fixed costs and/or high storage costs</a:t>
            </a:r>
          </a:p>
          <a:p>
            <a:pPr marL="709613" lvl="1" indent="-249238" eaLnBrk="1" hangingPunct="1">
              <a:lnSpc>
                <a:spcPct val="80000"/>
              </a:lnSpc>
            </a:pPr>
            <a:r>
              <a:rPr lang="en-US" altLang="en-US" sz="800" smtClean="0">
                <a:latin typeface="Arial" panose="020B0604020202020204" pitchFamily="34" charset="0"/>
              </a:rPr>
              <a:t>such high costs mean that firms will be highly motivated to make each sale</a:t>
            </a:r>
          </a:p>
          <a:p>
            <a:pPr marL="1169988" lvl="2" indent="-249238" eaLnBrk="1" hangingPunct="1">
              <a:lnSpc>
                <a:spcPct val="80000"/>
              </a:lnSpc>
            </a:pPr>
            <a:r>
              <a:rPr lang="en-US" altLang="en-US" sz="800" smtClean="0">
                <a:latin typeface="Arial" panose="020B0604020202020204" pitchFamily="34" charset="0"/>
              </a:rPr>
              <a:t>an airline will cut price to fill an additional seat because variable cost is a small fraction of fixed cost and therefore most of the ticket price will be profit once fixed costs are met</a:t>
            </a:r>
          </a:p>
          <a:p>
            <a:pPr marL="1169988" lvl="2" indent="-249238" eaLnBrk="1" hangingPunct="1">
              <a:lnSpc>
                <a:spcPct val="80000"/>
              </a:lnSpc>
            </a:pPr>
            <a:r>
              <a:rPr lang="en-US" altLang="en-US" sz="800" smtClean="0">
                <a:latin typeface="Arial" panose="020B0604020202020204" pitchFamily="34" charset="0"/>
              </a:rPr>
              <a:t>a broker will be very motivated to move a warehouse full of oranges that are costly to store and that have a limited shelf life</a:t>
            </a:r>
          </a:p>
          <a:p>
            <a:pPr marL="249238" indent="-249238" eaLnBrk="1" hangingPunct="1">
              <a:lnSpc>
                <a:spcPct val="80000"/>
              </a:lnSpc>
            </a:pPr>
            <a:endParaRPr lang="en-US" altLang="en-US" sz="800" smtClean="0">
              <a:latin typeface="Arial" panose="020B0604020202020204" pitchFamily="34" charset="0"/>
            </a:endParaRPr>
          </a:p>
          <a:p>
            <a:pPr marL="249238" indent="-249238" eaLnBrk="1" hangingPunct="1">
              <a:lnSpc>
                <a:spcPct val="80000"/>
              </a:lnSpc>
            </a:pPr>
            <a:r>
              <a:rPr lang="en-US" altLang="en-US" sz="800" smtClean="0">
                <a:latin typeface="Arial" panose="020B0604020202020204" pitchFamily="34" charset="0"/>
              </a:rPr>
              <a:t>lack of product differentiation</a:t>
            </a:r>
          </a:p>
          <a:p>
            <a:pPr marL="709613" lvl="1" indent="-249238" eaLnBrk="1" hangingPunct="1">
              <a:lnSpc>
                <a:spcPct val="80000"/>
              </a:lnSpc>
            </a:pPr>
            <a:r>
              <a:rPr lang="en-US" altLang="en-US" sz="800" smtClean="0">
                <a:latin typeface="Arial" panose="020B0604020202020204" pitchFamily="34" charset="0"/>
              </a:rPr>
              <a:t>this leaves price as the only point of competition and firms have the incentive to cut price to get sales volume</a:t>
            </a:r>
          </a:p>
          <a:p>
            <a:pPr marL="1169988" lvl="2" indent="-249238" eaLnBrk="1" hangingPunct="1">
              <a:lnSpc>
                <a:spcPct val="80000"/>
              </a:lnSpc>
            </a:pPr>
            <a:r>
              <a:rPr lang="en-US" altLang="en-US" sz="800" smtClean="0">
                <a:latin typeface="Arial" panose="020B0604020202020204" pitchFamily="34" charset="0"/>
              </a:rPr>
              <a:t>many food items like butter, milk, rice, fresh beef, etc. where branding has not proven highly effective compete primarily on price</a:t>
            </a:r>
          </a:p>
          <a:p>
            <a:pPr marL="249238" indent="-249238" eaLnBrk="1" hangingPunct="1">
              <a:lnSpc>
                <a:spcPct val="80000"/>
              </a:lnSpc>
            </a:pPr>
            <a:endParaRPr lang="en-US" altLang="en-US" sz="800" smtClean="0">
              <a:latin typeface="Arial" panose="020B0604020202020204" pitchFamily="34" charset="0"/>
            </a:endParaRPr>
          </a:p>
          <a:p>
            <a:pPr marL="249238" indent="-249238" eaLnBrk="1" hangingPunct="1">
              <a:lnSpc>
                <a:spcPct val="80000"/>
              </a:lnSpc>
            </a:pPr>
            <a:r>
              <a:rPr lang="en-US" altLang="en-US" sz="800" smtClean="0">
                <a:latin typeface="Arial" panose="020B0604020202020204" pitchFamily="34" charset="0"/>
              </a:rPr>
              <a:t>capacity added in large increments</a:t>
            </a:r>
          </a:p>
          <a:p>
            <a:pPr marL="709613" lvl="1" indent="-249238" eaLnBrk="1" hangingPunct="1">
              <a:lnSpc>
                <a:spcPct val="80000"/>
              </a:lnSpc>
            </a:pPr>
            <a:r>
              <a:rPr lang="en-US" altLang="en-US" sz="800" smtClean="0">
                <a:latin typeface="Arial" panose="020B0604020202020204" pitchFamily="34" charset="0"/>
              </a:rPr>
              <a:t>any addition to industry capacity usually means there will be oversupply in the industry and firms will have an incentive to cut price in order to make sure they are able to sell their product</a:t>
            </a:r>
          </a:p>
          <a:p>
            <a:pPr marL="1169988" lvl="2" indent="-249238" eaLnBrk="1" hangingPunct="1">
              <a:lnSpc>
                <a:spcPct val="80000"/>
              </a:lnSpc>
            </a:pPr>
            <a:r>
              <a:rPr lang="en-US" altLang="en-US" sz="800" smtClean="0">
                <a:latin typeface="Arial" panose="020B0604020202020204" pitchFamily="34" charset="0"/>
              </a:rPr>
              <a:t>aircraft manufacturers Boeing and Airbus have experienced this since Airbus entered the industry</a:t>
            </a:r>
          </a:p>
          <a:p>
            <a:pPr marL="249238" indent="-249238" eaLnBrk="1" hangingPunct="1">
              <a:lnSpc>
                <a:spcPct val="80000"/>
              </a:lnSpc>
            </a:pPr>
            <a:r>
              <a:rPr lang="en-US" altLang="en-US" sz="800" smtClean="0">
                <a:latin typeface="Arial" panose="020B0604020202020204" pitchFamily="34" charset="0"/>
              </a:rPr>
              <a:t> </a:t>
            </a:r>
          </a:p>
          <a:p>
            <a:pPr marL="249238" indent="-249238" eaLnBrk="1" hangingPunct="1">
              <a:lnSpc>
                <a:spcPct val="80000"/>
              </a:lnSpc>
            </a:pPr>
            <a:r>
              <a:rPr lang="en-US" altLang="en-US" sz="800" smtClean="0">
                <a:latin typeface="Arial" panose="020B0604020202020204" pitchFamily="34" charset="0"/>
              </a:rPr>
              <a:t>The presence of foreign competition with lower costs and/or government subsidies will make rivalry more intense because such rivals have a strong incentive to compete on price </a:t>
            </a:r>
          </a:p>
        </p:txBody>
      </p:sp>
    </p:spTree>
    <p:extLst>
      <p:ext uri="{BB962C8B-B14F-4D97-AF65-F5344CB8AC3E}">
        <p14:creationId xmlns:p14="http://schemas.microsoft.com/office/powerpoint/2010/main" val="3383340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spcBef>
                <a:spcPct val="30000"/>
              </a:spcBef>
              <a:defRPr sz="1200">
                <a:solidFill>
                  <a:schemeClr val="tx1"/>
                </a:solidFill>
                <a:latin typeface="Arial" panose="020B0604020202020204" pitchFamily="34" charset="0"/>
              </a:defRPr>
            </a:lvl1pPr>
            <a:lvl2pPr marL="742950" indent="-285750" defTabSz="923925">
              <a:spcBef>
                <a:spcPct val="30000"/>
              </a:spcBef>
              <a:defRPr sz="1200">
                <a:solidFill>
                  <a:schemeClr val="tx1"/>
                </a:solidFill>
                <a:latin typeface="Arial" panose="020B0604020202020204" pitchFamily="34" charset="0"/>
              </a:defRPr>
            </a:lvl2pPr>
            <a:lvl3pPr marL="1143000" indent="-228600" defTabSz="923925">
              <a:spcBef>
                <a:spcPct val="30000"/>
              </a:spcBef>
              <a:defRPr sz="1200">
                <a:solidFill>
                  <a:schemeClr val="tx1"/>
                </a:solidFill>
                <a:latin typeface="Arial" panose="020B0604020202020204" pitchFamily="34" charset="0"/>
              </a:defRPr>
            </a:lvl3pPr>
            <a:lvl4pPr marL="1600200" indent="-228600" defTabSz="923925">
              <a:spcBef>
                <a:spcPct val="30000"/>
              </a:spcBef>
              <a:defRPr sz="1200">
                <a:solidFill>
                  <a:schemeClr val="tx1"/>
                </a:solidFill>
                <a:latin typeface="Arial" panose="020B0604020202020204" pitchFamily="34" charset="0"/>
              </a:defRPr>
            </a:lvl4pPr>
            <a:lvl5pPr marL="2057400" indent="-228600" defTabSz="923925">
              <a:spcBef>
                <a:spcPct val="30000"/>
              </a:spcBef>
              <a:defRPr sz="1200">
                <a:solidFill>
                  <a:schemeClr val="tx1"/>
                </a:solidFill>
                <a:latin typeface="Arial" panose="020B0604020202020204" pitchFamily="34" charset="0"/>
              </a:defRPr>
            </a:lvl5pPr>
            <a:lvl6pPr marL="2514600" indent="-228600" defTabSz="923925"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3925"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3925"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392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837B469-7793-4521-BD35-A905DB4069CF}" type="slidenum">
              <a:rPr lang="en-US" altLang="en-US"/>
              <a:pPr>
                <a:spcBef>
                  <a:spcPct val="0"/>
                </a:spcBef>
              </a:pPr>
              <a:t>9</a:t>
            </a:fld>
            <a:endParaRPr lang="en-US" altLang="en-US"/>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anose="020B0604020202020204" pitchFamily="34" charset="0"/>
              </a:rPr>
              <a:t>substitutes create a price ceiling because consumers switch to the substitute if prices rise</a:t>
            </a:r>
          </a:p>
          <a:p>
            <a:pPr eaLnBrk="1" hangingPunct="1"/>
            <a:endParaRPr lang="en-US" altLang="en-US" dirty="0" smtClean="0">
              <a:latin typeface="Arial" panose="020B0604020202020204" pitchFamily="34" charset="0"/>
            </a:endParaRPr>
          </a:p>
          <a:p>
            <a:pPr eaLnBrk="1" hangingPunct="1"/>
            <a:r>
              <a:rPr lang="en-US" altLang="en-US" dirty="0" smtClean="0">
                <a:latin typeface="Arial" panose="020B0604020202020204" pitchFamily="34" charset="0"/>
              </a:rPr>
              <a:t>substitutes will likely come from outside the industry—be sure to look</a:t>
            </a:r>
          </a:p>
        </p:txBody>
      </p:sp>
    </p:spTree>
    <p:extLst>
      <p:ext uri="{BB962C8B-B14F-4D97-AF65-F5344CB8AC3E}">
        <p14:creationId xmlns:p14="http://schemas.microsoft.com/office/powerpoint/2010/main" val="24138117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2"/>
          <p:cNvSpPr>
            <a:spLocks noChangeArrowheads="1"/>
          </p:cNvSpPr>
          <p:nvPr userDrawn="1"/>
        </p:nvSpPr>
        <p:spPr bwMode="auto">
          <a:xfrm>
            <a:off x="0" y="6629400"/>
            <a:ext cx="9144000" cy="228600"/>
          </a:xfrm>
          <a:prstGeom prst="rect">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endParaRPr lang="en-US" altLang="en-US" sz="1200">
              <a:solidFill>
                <a:srgbClr val="008000"/>
              </a:solidFill>
              <a:latin typeface="Comic Sans MS" panose="030F0702030302020204" pitchFamily="66" charset="0"/>
            </a:endParaRPr>
          </a:p>
        </p:txBody>
      </p:sp>
      <p:sp>
        <p:nvSpPr>
          <p:cNvPr id="3" name="Rectangle 5"/>
          <p:cNvSpPr>
            <a:spLocks noChangeArrowheads="1"/>
          </p:cNvSpPr>
          <p:nvPr/>
        </p:nvSpPr>
        <p:spPr bwMode="auto">
          <a:xfrm>
            <a:off x="0" y="0"/>
            <a:ext cx="9144000" cy="228600"/>
          </a:xfrm>
          <a:prstGeom prst="rect">
            <a:avLst/>
          </a:prstGeom>
          <a:solidFill>
            <a:schemeClr val="folHlink"/>
          </a:solidFill>
          <a:ln w="9525">
            <a:solidFill>
              <a:schemeClr val="folHlink"/>
            </a:solidFill>
            <a:miter lim="800000"/>
            <a:headEnd/>
            <a:tailEnd/>
          </a:ln>
        </p:spPr>
        <p:txBody>
          <a:bodyPr wrap="none" anchor="ct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n-US"/>
          </a:p>
        </p:txBody>
      </p:sp>
      <p:sp>
        <p:nvSpPr>
          <p:cNvPr id="4" name="Line 6"/>
          <p:cNvSpPr>
            <a:spLocks noChangeShapeType="1"/>
          </p:cNvSpPr>
          <p:nvPr/>
        </p:nvSpPr>
        <p:spPr bwMode="auto">
          <a:xfrm>
            <a:off x="304800" y="6477000"/>
            <a:ext cx="8534400" cy="0"/>
          </a:xfrm>
          <a:prstGeom prst="line">
            <a:avLst/>
          </a:prstGeom>
          <a:noFill/>
          <a:ln w="19050">
            <a:solidFill>
              <a:srgbClr val="008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 name="Line 7"/>
          <p:cNvSpPr>
            <a:spLocks noChangeShapeType="1"/>
          </p:cNvSpPr>
          <p:nvPr/>
        </p:nvSpPr>
        <p:spPr bwMode="auto">
          <a:xfrm>
            <a:off x="319088" y="395288"/>
            <a:ext cx="8534400" cy="0"/>
          </a:xfrm>
          <a:prstGeom prst="line">
            <a:avLst/>
          </a:prstGeom>
          <a:noFill/>
          <a:ln w="19050">
            <a:solidFill>
              <a:srgbClr val="008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 name="Rectangle 9"/>
          <p:cNvSpPr>
            <a:spLocks noChangeArrowheads="1"/>
          </p:cNvSpPr>
          <p:nvPr userDrawn="1"/>
        </p:nvSpPr>
        <p:spPr bwMode="auto">
          <a:xfrm>
            <a:off x="5078413" y="2447925"/>
            <a:ext cx="3565525" cy="2289175"/>
          </a:xfrm>
          <a:prstGeom prst="rect">
            <a:avLst/>
          </a:prstGeom>
          <a:noFill/>
          <a:ln w="9525">
            <a:noFill/>
            <a:miter lim="800000"/>
            <a:headEnd/>
            <a:tailEnd/>
          </a:ln>
          <a:effectLst/>
        </p:spPr>
        <p:txBody>
          <a:bodyPr>
            <a:spAutoFit/>
          </a:bodyPr>
          <a:lstStyle/>
          <a:p>
            <a:pPr eaLnBrk="1" hangingPunct="1">
              <a:defRPr/>
            </a:pPr>
            <a:r>
              <a:rPr lang="en-US" sz="3600">
                <a:effectLst>
                  <a:outerShdw blurRad="38100" dist="38100" dir="2700000" algn="tl">
                    <a:srgbClr val="C0C0C0"/>
                  </a:outerShdw>
                </a:effectLst>
                <a:latin typeface="Arial" charset="0"/>
              </a:rPr>
              <a:t>Evaluating a Firm’s</a:t>
            </a:r>
            <a:br>
              <a:rPr lang="en-US" sz="3600">
                <a:effectLst>
                  <a:outerShdw blurRad="38100" dist="38100" dir="2700000" algn="tl">
                    <a:srgbClr val="C0C0C0"/>
                  </a:outerShdw>
                </a:effectLst>
                <a:latin typeface="Arial" charset="0"/>
              </a:rPr>
            </a:br>
            <a:r>
              <a:rPr lang="en-US" sz="3600">
                <a:effectLst>
                  <a:outerShdw blurRad="38100" dist="38100" dir="2700000" algn="tl">
                    <a:srgbClr val="C0C0C0"/>
                  </a:outerShdw>
                </a:effectLst>
                <a:latin typeface="Arial" charset="0"/>
              </a:rPr>
              <a:t>External Environment</a:t>
            </a:r>
          </a:p>
        </p:txBody>
      </p:sp>
      <p:sp>
        <p:nvSpPr>
          <p:cNvPr id="7" name="Text Box 10"/>
          <p:cNvSpPr txBox="1">
            <a:spLocks noChangeArrowheads="1"/>
          </p:cNvSpPr>
          <p:nvPr userDrawn="1"/>
        </p:nvSpPr>
        <p:spPr bwMode="auto">
          <a:xfrm>
            <a:off x="8605838" y="6553200"/>
            <a:ext cx="538162" cy="304800"/>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defRPr/>
            </a:pPr>
            <a:r>
              <a:rPr lang="en-US" altLang="en-US" sz="1400" smtClean="0">
                <a:solidFill>
                  <a:schemeClr val="bg1"/>
                </a:solidFill>
                <a:effectLst>
                  <a:outerShdw blurRad="38100" dist="38100" dir="2700000" algn="tl">
                    <a:srgbClr val="C0C0C0"/>
                  </a:outerShdw>
                </a:effectLst>
                <a:latin typeface="Times New Roman" panose="02020603050405020304" pitchFamily="18" charset="0"/>
              </a:rPr>
              <a:t>2-</a:t>
            </a:r>
            <a:fld id="{3DE474FB-555B-4F97-93DB-8F01474EEEB5}" type="slidenum">
              <a:rPr lang="en-US" altLang="en-US" sz="1400" smtClean="0">
                <a:solidFill>
                  <a:schemeClr val="bg1"/>
                </a:solidFill>
                <a:effectLst>
                  <a:outerShdw blurRad="38100" dist="38100" dir="2700000" algn="tl">
                    <a:srgbClr val="C0C0C0"/>
                  </a:outerShdw>
                </a:effectLst>
                <a:latin typeface="Times New Roman" panose="02020603050405020304" pitchFamily="18" charset="0"/>
              </a:rPr>
              <a:pPr eaLnBrk="1" hangingPunct="1">
                <a:defRPr/>
              </a:pPr>
              <a:t>‹#›</a:t>
            </a:fld>
            <a:endParaRPr lang="en-US" altLang="en-US" sz="1400" smtClean="0">
              <a:solidFill>
                <a:schemeClr val="bg1"/>
              </a:solidFill>
              <a:effectLst>
                <a:outerShdw blurRad="38100" dist="38100" dir="2700000" algn="tl">
                  <a:srgbClr val="C0C0C0"/>
                </a:outerShdw>
              </a:effectLst>
              <a:latin typeface="Times New Roman" panose="02020603050405020304" pitchFamily="18" charset="0"/>
            </a:endParaRPr>
          </a:p>
        </p:txBody>
      </p:sp>
      <p:pic>
        <p:nvPicPr>
          <p:cNvPr id="8" name="Picture 1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876300"/>
            <a:ext cx="4573587" cy="513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61619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4492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90275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51027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210194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45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57930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442670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5679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1814895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658988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userDrawn="1"/>
        </p:nvSpPr>
        <p:spPr bwMode="auto">
          <a:xfrm>
            <a:off x="0" y="6629400"/>
            <a:ext cx="9144000" cy="228600"/>
          </a:xfrm>
          <a:prstGeom prst="rect">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endParaRPr lang="en-US" altLang="en-US" sz="1200">
              <a:solidFill>
                <a:srgbClr val="008000"/>
              </a:solidFill>
              <a:latin typeface="Comic Sans MS" panose="030F0702030302020204" pitchFamily="66" charset="0"/>
            </a:endParaRPr>
          </a:p>
        </p:txBody>
      </p:sp>
      <p:sp>
        <p:nvSpPr>
          <p:cNvPr id="1027" name="Rectangle 3"/>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8" name="Rectangle 4"/>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103" name="Rectangle 7"/>
          <p:cNvSpPr>
            <a:spLocks noChangeArrowheads="1"/>
          </p:cNvSpPr>
          <p:nvPr userDrawn="1"/>
        </p:nvSpPr>
        <p:spPr bwMode="auto">
          <a:xfrm>
            <a:off x="0" y="0"/>
            <a:ext cx="9144000" cy="304800"/>
          </a:xfrm>
          <a:prstGeom prst="rect">
            <a:avLst/>
          </a:prstGeom>
          <a:solidFill>
            <a:schemeClr val="folHlink"/>
          </a:solidFill>
          <a:ln w="9525">
            <a:solidFill>
              <a:schemeClr val="tx1"/>
            </a:solidFill>
            <a:miter lim="800000"/>
            <a:headEnd/>
            <a:tailEnd/>
          </a:ln>
          <a:effectLst/>
        </p:spPr>
        <p:txBody>
          <a:bodyPr wrap="none" anchor="ctr"/>
          <a:lstStyle/>
          <a:p>
            <a:pPr algn="ctr" eaLnBrk="1" hangingPunct="1">
              <a:defRPr/>
            </a:pPr>
            <a:endParaRPr lang="en-US" sz="1400" b="1">
              <a:solidFill>
                <a:schemeClr val="bg1"/>
              </a:solidFill>
              <a:effectLst>
                <a:outerShdw blurRad="38100" dist="38100" dir="2700000" algn="tl">
                  <a:srgbClr val="000000"/>
                </a:outerShdw>
              </a:effectLst>
              <a:latin typeface="Comic Sans MS" pitchFamily="66" charset="0"/>
            </a:endParaRPr>
          </a:p>
        </p:txBody>
      </p:sp>
      <p:sp>
        <p:nvSpPr>
          <p:cNvPr id="1030" name="Line 8"/>
          <p:cNvSpPr>
            <a:spLocks noChangeShapeType="1"/>
          </p:cNvSpPr>
          <p:nvPr/>
        </p:nvSpPr>
        <p:spPr bwMode="auto">
          <a:xfrm>
            <a:off x="304800" y="6477000"/>
            <a:ext cx="8534400" cy="0"/>
          </a:xfrm>
          <a:prstGeom prst="line">
            <a:avLst/>
          </a:prstGeom>
          <a:noFill/>
          <a:ln w="19050">
            <a:solidFill>
              <a:srgbClr val="008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31" name="Line 9"/>
          <p:cNvSpPr>
            <a:spLocks noChangeShapeType="1"/>
          </p:cNvSpPr>
          <p:nvPr/>
        </p:nvSpPr>
        <p:spPr bwMode="auto">
          <a:xfrm>
            <a:off x="319088" y="395288"/>
            <a:ext cx="8534400" cy="0"/>
          </a:xfrm>
          <a:prstGeom prst="line">
            <a:avLst/>
          </a:prstGeom>
          <a:noFill/>
          <a:ln w="19050">
            <a:solidFill>
              <a:srgbClr val="008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10" name="Text Box 14"/>
          <p:cNvSpPr txBox="1">
            <a:spLocks noChangeArrowheads="1"/>
          </p:cNvSpPr>
          <p:nvPr userDrawn="1"/>
        </p:nvSpPr>
        <p:spPr bwMode="auto">
          <a:xfrm>
            <a:off x="8605838" y="6553200"/>
            <a:ext cx="538162" cy="304800"/>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defRPr/>
            </a:pPr>
            <a:r>
              <a:rPr lang="en-US" altLang="en-US" sz="1400" smtClean="0">
                <a:solidFill>
                  <a:schemeClr val="bg1"/>
                </a:solidFill>
                <a:effectLst>
                  <a:outerShdw blurRad="38100" dist="38100" dir="2700000" algn="tl">
                    <a:srgbClr val="C0C0C0"/>
                  </a:outerShdw>
                </a:effectLst>
                <a:latin typeface="Times New Roman" panose="02020603050405020304" pitchFamily="18" charset="0"/>
              </a:rPr>
              <a:t>2-</a:t>
            </a:r>
            <a:fld id="{E006B7B7-455E-4933-B622-7B9C53D5007A}" type="slidenum">
              <a:rPr lang="en-US" altLang="en-US" sz="1400" smtClean="0">
                <a:solidFill>
                  <a:schemeClr val="bg1"/>
                </a:solidFill>
                <a:effectLst>
                  <a:outerShdw blurRad="38100" dist="38100" dir="2700000" algn="tl">
                    <a:srgbClr val="C0C0C0"/>
                  </a:outerShdw>
                </a:effectLst>
                <a:latin typeface="Times New Roman" panose="02020603050405020304" pitchFamily="18" charset="0"/>
              </a:rPr>
              <a:pPr eaLnBrk="1" hangingPunct="1">
                <a:defRPr/>
              </a:pPr>
              <a:t>‹#›</a:t>
            </a:fld>
            <a:endParaRPr lang="en-US" altLang="en-US" sz="1400" smtClean="0">
              <a:solidFill>
                <a:schemeClr val="bg1"/>
              </a:solidFill>
              <a:effectLst>
                <a:outerShdw blurRad="38100" dist="38100" dir="2700000" algn="tl">
                  <a:srgbClr val="C0C0C0"/>
                </a:outerShdw>
              </a:effectLst>
              <a:latin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3708"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Text Box 5"/>
          <p:cNvSpPr txBox="1">
            <a:spLocks noChangeArrowheads="1"/>
          </p:cNvSpPr>
          <p:nvPr/>
        </p:nvSpPr>
        <p:spPr bwMode="auto">
          <a:xfrm>
            <a:off x="3263900" y="1168400"/>
            <a:ext cx="5880100" cy="641350"/>
          </a:xfrm>
          <a:prstGeom prst="rect">
            <a:avLst/>
          </a:prstGeom>
          <a:noFill/>
          <a:ln w="9525">
            <a:noFill/>
            <a:miter lim="800000"/>
            <a:headEnd/>
            <a:tailEnd/>
          </a:ln>
          <a:effectLst/>
        </p:spPr>
        <p:txBody>
          <a:bodyPr>
            <a:spAutoFit/>
          </a:bodyPr>
          <a:lstStyle/>
          <a:p>
            <a:pPr algn="ctr" eaLnBrk="1" hangingPunct="1">
              <a:defRPr/>
            </a:pPr>
            <a:r>
              <a:rPr lang="en-US" sz="3600" b="1" dirty="0">
                <a:effectLst>
                  <a:outerShdw blurRad="38100" dist="38100" dir="2700000" algn="tl">
                    <a:srgbClr val="C0C0C0"/>
                  </a:outerShdw>
                </a:effectLst>
                <a:latin typeface="Arial" charset="0"/>
              </a:rPr>
              <a:t>Chapter 2</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10"/>
          <p:cNvSpPr txBox="1">
            <a:spLocks noChangeArrowheads="1"/>
          </p:cNvSpPr>
          <p:nvPr/>
        </p:nvSpPr>
        <p:spPr bwMode="auto">
          <a:xfrm>
            <a:off x="501650" y="733425"/>
            <a:ext cx="598330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dirty="0" smtClean="0"/>
              <a:t>Model of Environmental Threats</a:t>
            </a:r>
            <a:endParaRPr lang="en-US" altLang="en-US" dirty="0"/>
          </a:p>
        </p:txBody>
      </p:sp>
      <p:sp>
        <p:nvSpPr>
          <p:cNvPr id="25603" name="Text Box 11"/>
          <p:cNvSpPr txBox="1">
            <a:spLocks noChangeArrowheads="1"/>
          </p:cNvSpPr>
          <p:nvPr/>
        </p:nvSpPr>
        <p:spPr bwMode="auto">
          <a:xfrm>
            <a:off x="936625" y="1452563"/>
            <a:ext cx="464582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dirty="0">
                <a:solidFill>
                  <a:srgbClr val="0000FF"/>
                </a:solidFill>
              </a:rPr>
              <a:t>Threat of </a:t>
            </a:r>
            <a:r>
              <a:rPr lang="en-US" altLang="en-US" sz="2800" dirty="0" smtClean="0">
                <a:solidFill>
                  <a:srgbClr val="0000FF"/>
                </a:solidFill>
              </a:rPr>
              <a:t>Supplier Leverage</a:t>
            </a:r>
            <a:endParaRPr lang="en-US" altLang="en-US" sz="2800" dirty="0">
              <a:solidFill>
                <a:srgbClr val="0000FF"/>
              </a:solidFill>
            </a:endParaRPr>
          </a:p>
        </p:txBody>
      </p:sp>
      <p:sp>
        <p:nvSpPr>
          <p:cNvPr id="18444" name="Text Box 12"/>
          <p:cNvSpPr txBox="1">
            <a:spLocks noChangeArrowheads="1"/>
          </p:cNvSpPr>
          <p:nvPr/>
        </p:nvSpPr>
        <p:spPr bwMode="auto">
          <a:xfrm>
            <a:off x="1316038" y="2082800"/>
            <a:ext cx="71485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powerful suppliers can ‘squeeze’, lower the profits</a:t>
            </a:r>
          </a:p>
          <a:p>
            <a:pPr eaLnBrk="1" hangingPunct="1">
              <a:spcBef>
                <a:spcPct val="0"/>
              </a:spcBef>
              <a:buFontTx/>
              <a:buNone/>
            </a:pPr>
            <a:r>
              <a:rPr lang="en-US" altLang="en-US" sz="2400"/>
              <a:t>	of the focal firm</a:t>
            </a:r>
          </a:p>
        </p:txBody>
      </p:sp>
      <p:sp>
        <p:nvSpPr>
          <p:cNvPr id="18445" name="Text Box 13"/>
          <p:cNvSpPr txBox="1">
            <a:spLocks noChangeArrowheads="1"/>
          </p:cNvSpPr>
          <p:nvPr/>
        </p:nvSpPr>
        <p:spPr bwMode="auto">
          <a:xfrm>
            <a:off x="1316038" y="3027363"/>
            <a:ext cx="6677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solidFill>
                  <a:srgbClr val="FF3300"/>
                </a:solidFill>
              </a:rPr>
              <a:t>Industry conditions that facilitate supplier power:</a:t>
            </a:r>
          </a:p>
        </p:txBody>
      </p:sp>
      <p:sp>
        <p:nvSpPr>
          <p:cNvPr id="18446" name="Text Box 14"/>
          <p:cNvSpPr txBox="1">
            <a:spLocks noChangeArrowheads="1"/>
          </p:cNvSpPr>
          <p:nvPr/>
        </p:nvSpPr>
        <p:spPr bwMode="auto">
          <a:xfrm>
            <a:off x="1389063" y="3519488"/>
            <a:ext cx="61801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small number of firms in supplier’s industry</a:t>
            </a:r>
          </a:p>
        </p:txBody>
      </p:sp>
      <p:sp>
        <p:nvSpPr>
          <p:cNvPr id="18447" name="Text Box 15"/>
          <p:cNvSpPr txBox="1">
            <a:spLocks noChangeArrowheads="1"/>
          </p:cNvSpPr>
          <p:nvPr/>
        </p:nvSpPr>
        <p:spPr bwMode="auto">
          <a:xfrm>
            <a:off x="1389063" y="4124325"/>
            <a:ext cx="4164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highly differentiated product</a:t>
            </a:r>
          </a:p>
        </p:txBody>
      </p:sp>
      <p:sp>
        <p:nvSpPr>
          <p:cNvPr id="18448" name="Text Box 16"/>
          <p:cNvSpPr txBox="1">
            <a:spLocks noChangeArrowheads="1"/>
          </p:cNvSpPr>
          <p:nvPr/>
        </p:nvSpPr>
        <p:spPr bwMode="auto">
          <a:xfrm>
            <a:off x="1389063" y="4730750"/>
            <a:ext cx="6704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lack of close substitutes for suppliers’ products</a:t>
            </a:r>
          </a:p>
        </p:txBody>
      </p:sp>
      <p:sp>
        <p:nvSpPr>
          <p:cNvPr id="18449" name="Text Box 17"/>
          <p:cNvSpPr txBox="1">
            <a:spLocks noChangeArrowheads="1"/>
          </p:cNvSpPr>
          <p:nvPr/>
        </p:nvSpPr>
        <p:spPr bwMode="auto">
          <a:xfrm>
            <a:off x="1389063" y="5337175"/>
            <a:ext cx="467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supplier could integrate forward</a:t>
            </a:r>
          </a:p>
        </p:txBody>
      </p:sp>
      <p:sp>
        <p:nvSpPr>
          <p:cNvPr id="18450" name="Text Box 18"/>
          <p:cNvSpPr txBox="1">
            <a:spLocks noChangeArrowheads="1"/>
          </p:cNvSpPr>
          <p:nvPr/>
        </p:nvSpPr>
        <p:spPr bwMode="auto">
          <a:xfrm>
            <a:off x="1389063" y="5943600"/>
            <a:ext cx="68913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focal firm is an insignificant customer of supplier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444"/>
                                        </p:tgtEl>
                                        <p:attrNameLst>
                                          <p:attrName>style.visibility</p:attrName>
                                        </p:attrNameLst>
                                      </p:cBhvr>
                                      <p:to>
                                        <p:strVal val="visible"/>
                                      </p:to>
                                    </p:set>
                                    <p:animEffect transition="in" filter="dissolve">
                                      <p:cBhvr>
                                        <p:cTn id="7" dur="500"/>
                                        <p:tgtEl>
                                          <p:spTgt spid="1844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4" presetClass="entr" presetSubtype="0" fill="hold" grpId="0" nodeType="clickEffect">
                                  <p:stCondLst>
                                    <p:cond delay="0"/>
                                  </p:stCondLst>
                                  <p:childTnLst>
                                    <p:set>
                                      <p:cBhvr>
                                        <p:cTn id="11" dur="1" fill="hold">
                                          <p:stCondLst>
                                            <p:cond delay="0"/>
                                          </p:stCondLst>
                                        </p:cTn>
                                        <p:tgtEl>
                                          <p:spTgt spid="18445"/>
                                        </p:tgtEl>
                                        <p:attrNameLst>
                                          <p:attrName>style.visibility</p:attrName>
                                        </p:attrNameLst>
                                      </p:cBhvr>
                                      <p:to>
                                        <p:strVal val="visible"/>
                                      </p:to>
                                    </p:set>
                                    <p:anim from="(-#ppt_w/2)" to="(#ppt_x)" calcmode="lin" valueType="num">
                                      <p:cBhvr>
                                        <p:cTn id="12" dur="600" fill="hold">
                                          <p:stCondLst>
                                            <p:cond delay="0"/>
                                          </p:stCondLst>
                                        </p:cTn>
                                        <p:tgtEl>
                                          <p:spTgt spid="18445"/>
                                        </p:tgtEl>
                                        <p:attrNameLst>
                                          <p:attrName>ppt_x</p:attrName>
                                        </p:attrNameLst>
                                      </p:cBhvr>
                                    </p:anim>
                                    <p:anim from="0" to="-1.0" calcmode="lin" valueType="num">
                                      <p:cBhvr>
                                        <p:cTn id="13" dur="200" decel="50000" autoRev="1" fill="hold">
                                          <p:stCondLst>
                                            <p:cond delay="600"/>
                                          </p:stCondLst>
                                        </p:cTn>
                                        <p:tgtEl>
                                          <p:spTgt spid="18445"/>
                                        </p:tgtEl>
                                        <p:attrNameLst>
                                          <p:attrName>xshear</p:attrName>
                                        </p:attrNameLst>
                                      </p:cBhvr>
                                    </p:anim>
                                    <p:animScale>
                                      <p:cBhvr>
                                        <p:cTn id="14" dur="200" decel="100000" autoRev="1" fill="hold">
                                          <p:stCondLst>
                                            <p:cond delay="600"/>
                                          </p:stCondLst>
                                        </p:cTn>
                                        <p:tgtEl>
                                          <p:spTgt spid="18445"/>
                                        </p:tgtEl>
                                      </p:cBhvr>
                                      <p:from x="100000" y="100000"/>
                                      <p:to x="80000" y="100000"/>
                                    </p:animScale>
                                    <p:anim by="(#ppt_h/3+#ppt_w*0.1)" calcmode="lin" valueType="num">
                                      <p:cBhvr additive="sum">
                                        <p:cTn id="15" dur="200" decel="100000" autoRev="1" fill="hold">
                                          <p:stCondLst>
                                            <p:cond delay="600"/>
                                          </p:stCondLst>
                                        </p:cTn>
                                        <p:tgtEl>
                                          <p:spTgt spid="18445"/>
                                        </p:tgtEl>
                                        <p:attrNameLst>
                                          <p:attrName>ppt_x</p:attrName>
                                        </p:attrNameLst>
                                      </p:cBhvr>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6" fill="hold" grpId="0" nodeType="clickEffect">
                                  <p:stCondLst>
                                    <p:cond delay="0"/>
                                  </p:stCondLst>
                                  <p:childTnLst>
                                    <p:set>
                                      <p:cBhvr>
                                        <p:cTn id="19" dur="1" fill="hold">
                                          <p:stCondLst>
                                            <p:cond delay="0"/>
                                          </p:stCondLst>
                                        </p:cTn>
                                        <p:tgtEl>
                                          <p:spTgt spid="18446"/>
                                        </p:tgtEl>
                                        <p:attrNameLst>
                                          <p:attrName>style.visibility</p:attrName>
                                        </p:attrNameLst>
                                      </p:cBhvr>
                                      <p:to>
                                        <p:strVal val="visible"/>
                                      </p:to>
                                    </p:set>
                                    <p:anim calcmode="lin" valueType="num">
                                      <p:cBhvr additive="base">
                                        <p:cTn id="20" dur="500" fill="hold"/>
                                        <p:tgtEl>
                                          <p:spTgt spid="18446"/>
                                        </p:tgtEl>
                                        <p:attrNameLst>
                                          <p:attrName>ppt_x</p:attrName>
                                        </p:attrNameLst>
                                      </p:cBhvr>
                                      <p:tavLst>
                                        <p:tav tm="0">
                                          <p:val>
                                            <p:strVal val="1+#ppt_w/2"/>
                                          </p:val>
                                        </p:tav>
                                        <p:tav tm="100000">
                                          <p:val>
                                            <p:strVal val="#ppt_x"/>
                                          </p:val>
                                        </p:tav>
                                      </p:tavLst>
                                    </p:anim>
                                    <p:anim calcmode="lin" valueType="num">
                                      <p:cBhvr additive="base">
                                        <p:cTn id="21" dur="500" fill="hold"/>
                                        <p:tgtEl>
                                          <p:spTgt spid="18446"/>
                                        </p:tgtEl>
                                        <p:attrNameLst>
                                          <p:attrName>ppt_y</p:attrName>
                                        </p:attrNameLst>
                                      </p:cBhvr>
                                      <p:tavLst>
                                        <p:tav tm="0">
                                          <p:val>
                                            <p:strVal val="1+#ppt_h/2"/>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12" fill="hold" grpId="0" nodeType="clickEffect">
                                  <p:stCondLst>
                                    <p:cond delay="0"/>
                                  </p:stCondLst>
                                  <p:childTnLst>
                                    <p:set>
                                      <p:cBhvr>
                                        <p:cTn id="25" dur="1" fill="hold">
                                          <p:stCondLst>
                                            <p:cond delay="0"/>
                                          </p:stCondLst>
                                        </p:cTn>
                                        <p:tgtEl>
                                          <p:spTgt spid="18447"/>
                                        </p:tgtEl>
                                        <p:attrNameLst>
                                          <p:attrName>style.visibility</p:attrName>
                                        </p:attrNameLst>
                                      </p:cBhvr>
                                      <p:to>
                                        <p:strVal val="visible"/>
                                      </p:to>
                                    </p:set>
                                    <p:anim calcmode="lin" valueType="num">
                                      <p:cBhvr additive="base">
                                        <p:cTn id="26" dur="500" fill="hold"/>
                                        <p:tgtEl>
                                          <p:spTgt spid="18447"/>
                                        </p:tgtEl>
                                        <p:attrNameLst>
                                          <p:attrName>ppt_x</p:attrName>
                                        </p:attrNameLst>
                                      </p:cBhvr>
                                      <p:tavLst>
                                        <p:tav tm="0">
                                          <p:val>
                                            <p:strVal val="0-#ppt_w/2"/>
                                          </p:val>
                                        </p:tav>
                                        <p:tav tm="100000">
                                          <p:val>
                                            <p:strVal val="#ppt_x"/>
                                          </p:val>
                                        </p:tav>
                                      </p:tavLst>
                                    </p:anim>
                                    <p:anim calcmode="lin" valueType="num">
                                      <p:cBhvr additive="base">
                                        <p:cTn id="27" dur="500" fill="hold"/>
                                        <p:tgtEl>
                                          <p:spTgt spid="18447"/>
                                        </p:tgtEl>
                                        <p:attrNameLst>
                                          <p:attrName>ppt_y</p:attrName>
                                        </p:attrNameLst>
                                      </p:cBhvr>
                                      <p:tavLst>
                                        <p:tav tm="0">
                                          <p:val>
                                            <p:strVal val="1+#ppt_h/2"/>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8448"/>
                                        </p:tgtEl>
                                        <p:attrNameLst>
                                          <p:attrName>style.visibility</p:attrName>
                                        </p:attrNameLst>
                                      </p:cBhvr>
                                      <p:to>
                                        <p:strVal val="visible"/>
                                      </p:to>
                                    </p:set>
                                    <p:anim calcmode="lin" valueType="num">
                                      <p:cBhvr additive="base">
                                        <p:cTn id="32" dur="500" fill="hold"/>
                                        <p:tgtEl>
                                          <p:spTgt spid="18448"/>
                                        </p:tgtEl>
                                        <p:attrNameLst>
                                          <p:attrName>ppt_x</p:attrName>
                                        </p:attrNameLst>
                                      </p:cBhvr>
                                      <p:tavLst>
                                        <p:tav tm="0">
                                          <p:val>
                                            <p:strVal val="#ppt_x"/>
                                          </p:val>
                                        </p:tav>
                                        <p:tav tm="100000">
                                          <p:val>
                                            <p:strVal val="#ppt_x"/>
                                          </p:val>
                                        </p:tav>
                                      </p:tavLst>
                                    </p:anim>
                                    <p:anim calcmode="lin" valueType="num">
                                      <p:cBhvr additive="base">
                                        <p:cTn id="33" dur="500" fill="hold"/>
                                        <p:tgtEl>
                                          <p:spTgt spid="18448"/>
                                        </p:tgtEl>
                                        <p:attrNameLst>
                                          <p:attrName>ppt_y</p:attrName>
                                        </p:attrNameLst>
                                      </p:cBhvr>
                                      <p:tavLst>
                                        <p:tav tm="0">
                                          <p:val>
                                            <p:strVal val="1+#ppt_h/2"/>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6" fill="hold" grpId="0" nodeType="clickEffect">
                                  <p:stCondLst>
                                    <p:cond delay="0"/>
                                  </p:stCondLst>
                                  <p:childTnLst>
                                    <p:set>
                                      <p:cBhvr>
                                        <p:cTn id="37" dur="1" fill="hold">
                                          <p:stCondLst>
                                            <p:cond delay="0"/>
                                          </p:stCondLst>
                                        </p:cTn>
                                        <p:tgtEl>
                                          <p:spTgt spid="18449"/>
                                        </p:tgtEl>
                                        <p:attrNameLst>
                                          <p:attrName>style.visibility</p:attrName>
                                        </p:attrNameLst>
                                      </p:cBhvr>
                                      <p:to>
                                        <p:strVal val="visible"/>
                                      </p:to>
                                    </p:set>
                                    <p:anim calcmode="lin" valueType="num">
                                      <p:cBhvr additive="base">
                                        <p:cTn id="38" dur="500" fill="hold"/>
                                        <p:tgtEl>
                                          <p:spTgt spid="18449"/>
                                        </p:tgtEl>
                                        <p:attrNameLst>
                                          <p:attrName>ppt_x</p:attrName>
                                        </p:attrNameLst>
                                      </p:cBhvr>
                                      <p:tavLst>
                                        <p:tav tm="0">
                                          <p:val>
                                            <p:strVal val="1+#ppt_w/2"/>
                                          </p:val>
                                        </p:tav>
                                        <p:tav tm="100000">
                                          <p:val>
                                            <p:strVal val="#ppt_x"/>
                                          </p:val>
                                        </p:tav>
                                      </p:tavLst>
                                    </p:anim>
                                    <p:anim calcmode="lin" valueType="num">
                                      <p:cBhvr additive="base">
                                        <p:cTn id="39" dur="500" fill="hold"/>
                                        <p:tgtEl>
                                          <p:spTgt spid="18449"/>
                                        </p:tgtEl>
                                        <p:attrNameLst>
                                          <p:attrName>ppt_y</p:attrName>
                                        </p:attrNameLst>
                                      </p:cBhvr>
                                      <p:tavLst>
                                        <p:tav tm="0">
                                          <p:val>
                                            <p:strVal val="1+#ppt_h/2"/>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2" presetClass="entr" presetSubtype="12" fill="hold" grpId="0" nodeType="clickEffect">
                                  <p:stCondLst>
                                    <p:cond delay="0"/>
                                  </p:stCondLst>
                                  <p:childTnLst>
                                    <p:set>
                                      <p:cBhvr>
                                        <p:cTn id="43" dur="1" fill="hold">
                                          <p:stCondLst>
                                            <p:cond delay="0"/>
                                          </p:stCondLst>
                                        </p:cTn>
                                        <p:tgtEl>
                                          <p:spTgt spid="18450"/>
                                        </p:tgtEl>
                                        <p:attrNameLst>
                                          <p:attrName>style.visibility</p:attrName>
                                        </p:attrNameLst>
                                      </p:cBhvr>
                                      <p:to>
                                        <p:strVal val="visible"/>
                                      </p:to>
                                    </p:set>
                                    <p:anim calcmode="lin" valueType="num">
                                      <p:cBhvr additive="base">
                                        <p:cTn id="44" dur="500" fill="hold"/>
                                        <p:tgtEl>
                                          <p:spTgt spid="18450"/>
                                        </p:tgtEl>
                                        <p:attrNameLst>
                                          <p:attrName>ppt_x</p:attrName>
                                        </p:attrNameLst>
                                      </p:cBhvr>
                                      <p:tavLst>
                                        <p:tav tm="0">
                                          <p:val>
                                            <p:strVal val="0-#ppt_w/2"/>
                                          </p:val>
                                        </p:tav>
                                        <p:tav tm="100000">
                                          <p:val>
                                            <p:strVal val="#ppt_x"/>
                                          </p:val>
                                        </p:tav>
                                      </p:tavLst>
                                    </p:anim>
                                    <p:anim calcmode="lin" valueType="num">
                                      <p:cBhvr additive="base">
                                        <p:cTn id="45" dur="500" fill="hold"/>
                                        <p:tgtEl>
                                          <p:spTgt spid="184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4" grpId="0"/>
      <p:bldP spid="18445" grpId="0"/>
      <p:bldP spid="18446" grpId="0"/>
      <p:bldP spid="18447" grpId="0"/>
      <p:bldP spid="18448" grpId="0"/>
      <p:bldP spid="18449" grpId="0"/>
      <p:bldP spid="1845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11"/>
          <p:cNvSpPr txBox="1">
            <a:spLocks noChangeArrowheads="1"/>
          </p:cNvSpPr>
          <p:nvPr/>
        </p:nvSpPr>
        <p:spPr bwMode="auto">
          <a:xfrm>
            <a:off x="501650" y="733425"/>
            <a:ext cx="598330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dirty="0" smtClean="0"/>
              <a:t>Model of Environmental Threats</a:t>
            </a:r>
            <a:endParaRPr lang="en-US" altLang="en-US" dirty="0"/>
          </a:p>
        </p:txBody>
      </p:sp>
      <p:sp>
        <p:nvSpPr>
          <p:cNvPr id="27651" name="Text Box 12"/>
          <p:cNvSpPr txBox="1">
            <a:spLocks noChangeArrowheads="1"/>
          </p:cNvSpPr>
          <p:nvPr/>
        </p:nvSpPr>
        <p:spPr bwMode="auto">
          <a:xfrm>
            <a:off x="936625" y="1452563"/>
            <a:ext cx="42226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dirty="0">
                <a:solidFill>
                  <a:srgbClr val="0000FF"/>
                </a:solidFill>
              </a:rPr>
              <a:t>Threat of </a:t>
            </a:r>
            <a:r>
              <a:rPr lang="en-US" altLang="en-US" sz="2800" dirty="0" smtClean="0">
                <a:solidFill>
                  <a:srgbClr val="0000FF"/>
                </a:solidFill>
              </a:rPr>
              <a:t>Buyer Influence</a:t>
            </a:r>
            <a:endParaRPr lang="en-US" altLang="en-US" sz="2800" dirty="0">
              <a:solidFill>
                <a:srgbClr val="0000FF"/>
              </a:solidFill>
            </a:endParaRPr>
          </a:p>
        </p:txBody>
      </p:sp>
      <p:sp>
        <p:nvSpPr>
          <p:cNvPr id="16397" name="Text Box 13"/>
          <p:cNvSpPr txBox="1">
            <a:spLocks noChangeArrowheads="1"/>
          </p:cNvSpPr>
          <p:nvPr/>
        </p:nvSpPr>
        <p:spPr bwMode="auto">
          <a:xfrm>
            <a:off x="1228725" y="2024063"/>
            <a:ext cx="682466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powerful buyers can ‘squeeze’ (lower profits)</a:t>
            </a:r>
          </a:p>
          <a:p>
            <a:pPr eaLnBrk="1" hangingPunct="1">
              <a:spcBef>
                <a:spcPct val="0"/>
              </a:spcBef>
              <a:buFontTx/>
              <a:buNone/>
            </a:pPr>
            <a:r>
              <a:rPr lang="en-US" altLang="en-US" sz="2400"/>
              <a:t>	the focal firm by demanding lower prices and/or</a:t>
            </a:r>
          </a:p>
          <a:p>
            <a:pPr eaLnBrk="1" hangingPunct="1">
              <a:spcBef>
                <a:spcPct val="0"/>
              </a:spcBef>
              <a:buFontTx/>
              <a:buNone/>
            </a:pPr>
            <a:r>
              <a:rPr lang="en-US" altLang="en-US" sz="2400"/>
              <a:t>	higher levels of quality and service</a:t>
            </a:r>
          </a:p>
        </p:txBody>
      </p:sp>
      <p:sp>
        <p:nvSpPr>
          <p:cNvPr id="16398" name="Text Box 14"/>
          <p:cNvSpPr txBox="1">
            <a:spLocks noChangeArrowheads="1"/>
          </p:cNvSpPr>
          <p:nvPr/>
        </p:nvSpPr>
        <p:spPr bwMode="auto">
          <a:xfrm>
            <a:off x="1200150" y="3287713"/>
            <a:ext cx="6370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solidFill>
                  <a:srgbClr val="FF3300"/>
                </a:solidFill>
              </a:rPr>
              <a:t>Industry conditions that facilitate buyer power:</a:t>
            </a:r>
          </a:p>
        </p:txBody>
      </p:sp>
      <p:sp>
        <p:nvSpPr>
          <p:cNvPr id="16399" name="Text Box 15"/>
          <p:cNvSpPr txBox="1">
            <a:spLocks noChangeArrowheads="1"/>
          </p:cNvSpPr>
          <p:nvPr/>
        </p:nvSpPr>
        <p:spPr bwMode="auto">
          <a:xfrm>
            <a:off x="1460500" y="3897313"/>
            <a:ext cx="6499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small number of buyers for focal firm’s output</a:t>
            </a:r>
          </a:p>
        </p:txBody>
      </p:sp>
      <p:sp>
        <p:nvSpPr>
          <p:cNvPr id="16400" name="Text Box 16"/>
          <p:cNvSpPr txBox="1">
            <a:spLocks noChangeArrowheads="1"/>
          </p:cNvSpPr>
          <p:nvPr/>
        </p:nvSpPr>
        <p:spPr bwMode="auto">
          <a:xfrm>
            <a:off x="1431925" y="4565650"/>
            <a:ext cx="45005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lack of a differentiated product</a:t>
            </a:r>
          </a:p>
        </p:txBody>
      </p:sp>
      <p:sp>
        <p:nvSpPr>
          <p:cNvPr id="16401" name="Text Box 17"/>
          <p:cNvSpPr txBox="1">
            <a:spLocks noChangeArrowheads="1"/>
          </p:cNvSpPr>
          <p:nvPr/>
        </p:nvSpPr>
        <p:spPr bwMode="auto">
          <a:xfrm>
            <a:off x="1403350" y="5246688"/>
            <a:ext cx="5381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the product is significant to the buyer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397"/>
                                        </p:tgtEl>
                                        <p:attrNameLst>
                                          <p:attrName>style.visibility</p:attrName>
                                        </p:attrNameLst>
                                      </p:cBhvr>
                                      <p:to>
                                        <p:strVal val="visible"/>
                                      </p:to>
                                    </p:set>
                                    <p:animEffect transition="in" filter="dissolve">
                                      <p:cBhvr>
                                        <p:cTn id="7" dur="500"/>
                                        <p:tgtEl>
                                          <p:spTgt spid="1639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4" presetClass="entr" presetSubtype="0" fill="hold" grpId="0" nodeType="clickEffect">
                                  <p:stCondLst>
                                    <p:cond delay="0"/>
                                  </p:stCondLst>
                                  <p:childTnLst>
                                    <p:set>
                                      <p:cBhvr>
                                        <p:cTn id="11" dur="1" fill="hold">
                                          <p:stCondLst>
                                            <p:cond delay="0"/>
                                          </p:stCondLst>
                                        </p:cTn>
                                        <p:tgtEl>
                                          <p:spTgt spid="16398"/>
                                        </p:tgtEl>
                                        <p:attrNameLst>
                                          <p:attrName>style.visibility</p:attrName>
                                        </p:attrNameLst>
                                      </p:cBhvr>
                                      <p:to>
                                        <p:strVal val="visible"/>
                                      </p:to>
                                    </p:set>
                                    <p:anim from="(-#ppt_w/2)" to="(#ppt_x)" calcmode="lin" valueType="num">
                                      <p:cBhvr>
                                        <p:cTn id="12" dur="600" fill="hold">
                                          <p:stCondLst>
                                            <p:cond delay="0"/>
                                          </p:stCondLst>
                                        </p:cTn>
                                        <p:tgtEl>
                                          <p:spTgt spid="16398"/>
                                        </p:tgtEl>
                                        <p:attrNameLst>
                                          <p:attrName>ppt_x</p:attrName>
                                        </p:attrNameLst>
                                      </p:cBhvr>
                                    </p:anim>
                                    <p:anim from="0" to="-1.0" calcmode="lin" valueType="num">
                                      <p:cBhvr>
                                        <p:cTn id="13" dur="200" decel="50000" autoRev="1" fill="hold">
                                          <p:stCondLst>
                                            <p:cond delay="600"/>
                                          </p:stCondLst>
                                        </p:cTn>
                                        <p:tgtEl>
                                          <p:spTgt spid="16398"/>
                                        </p:tgtEl>
                                        <p:attrNameLst>
                                          <p:attrName>xshear</p:attrName>
                                        </p:attrNameLst>
                                      </p:cBhvr>
                                    </p:anim>
                                    <p:animScale>
                                      <p:cBhvr>
                                        <p:cTn id="14" dur="200" decel="100000" autoRev="1" fill="hold">
                                          <p:stCondLst>
                                            <p:cond delay="600"/>
                                          </p:stCondLst>
                                        </p:cTn>
                                        <p:tgtEl>
                                          <p:spTgt spid="16398"/>
                                        </p:tgtEl>
                                      </p:cBhvr>
                                      <p:from x="100000" y="100000"/>
                                      <p:to x="80000" y="100000"/>
                                    </p:animScale>
                                    <p:anim by="(#ppt_h/3+#ppt_w*0.1)" calcmode="lin" valueType="num">
                                      <p:cBhvr additive="sum">
                                        <p:cTn id="15" dur="200" decel="100000" autoRev="1" fill="hold">
                                          <p:stCondLst>
                                            <p:cond delay="600"/>
                                          </p:stCondLst>
                                        </p:cTn>
                                        <p:tgtEl>
                                          <p:spTgt spid="16398"/>
                                        </p:tgtEl>
                                        <p:attrNameLst>
                                          <p:attrName>ppt_x</p:attrName>
                                        </p:attrNameLst>
                                      </p:cBhvr>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17" presetClass="entr" presetSubtype="10" fill="hold" grpId="0" nodeType="clickEffect">
                                  <p:stCondLst>
                                    <p:cond delay="0"/>
                                  </p:stCondLst>
                                  <p:childTnLst>
                                    <p:set>
                                      <p:cBhvr>
                                        <p:cTn id="19" dur="1" fill="hold">
                                          <p:stCondLst>
                                            <p:cond delay="0"/>
                                          </p:stCondLst>
                                        </p:cTn>
                                        <p:tgtEl>
                                          <p:spTgt spid="16399"/>
                                        </p:tgtEl>
                                        <p:attrNameLst>
                                          <p:attrName>style.visibility</p:attrName>
                                        </p:attrNameLst>
                                      </p:cBhvr>
                                      <p:to>
                                        <p:strVal val="visible"/>
                                      </p:to>
                                    </p:set>
                                    <p:anim calcmode="lin" valueType="num">
                                      <p:cBhvr>
                                        <p:cTn id="20" dur="500" fill="hold"/>
                                        <p:tgtEl>
                                          <p:spTgt spid="16399"/>
                                        </p:tgtEl>
                                        <p:attrNameLst>
                                          <p:attrName>ppt_w</p:attrName>
                                        </p:attrNameLst>
                                      </p:cBhvr>
                                      <p:tavLst>
                                        <p:tav tm="0">
                                          <p:val>
                                            <p:fltVal val="0"/>
                                          </p:val>
                                        </p:tav>
                                        <p:tav tm="100000">
                                          <p:val>
                                            <p:strVal val="#ppt_w"/>
                                          </p:val>
                                        </p:tav>
                                      </p:tavLst>
                                    </p:anim>
                                    <p:anim calcmode="lin" valueType="num">
                                      <p:cBhvr>
                                        <p:cTn id="21" dur="500" fill="hold"/>
                                        <p:tgtEl>
                                          <p:spTgt spid="16399"/>
                                        </p:tgtEl>
                                        <p:attrNameLst>
                                          <p:attrName>ppt_h</p:attrName>
                                        </p:attrNameLst>
                                      </p:cBhvr>
                                      <p:tavLst>
                                        <p:tav tm="0">
                                          <p:val>
                                            <p:strVal val="#ppt_h"/>
                                          </p:val>
                                        </p:tav>
                                        <p:tav tm="100000">
                                          <p:val>
                                            <p:strVal val="#ppt_h"/>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17" presetClass="entr" presetSubtype="10" fill="hold" grpId="0" nodeType="clickEffect">
                                  <p:stCondLst>
                                    <p:cond delay="0"/>
                                  </p:stCondLst>
                                  <p:childTnLst>
                                    <p:set>
                                      <p:cBhvr>
                                        <p:cTn id="25" dur="1" fill="hold">
                                          <p:stCondLst>
                                            <p:cond delay="0"/>
                                          </p:stCondLst>
                                        </p:cTn>
                                        <p:tgtEl>
                                          <p:spTgt spid="16400"/>
                                        </p:tgtEl>
                                        <p:attrNameLst>
                                          <p:attrName>style.visibility</p:attrName>
                                        </p:attrNameLst>
                                      </p:cBhvr>
                                      <p:to>
                                        <p:strVal val="visible"/>
                                      </p:to>
                                    </p:set>
                                    <p:anim calcmode="lin" valueType="num">
                                      <p:cBhvr>
                                        <p:cTn id="26" dur="500" fill="hold"/>
                                        <p:tgtEl>
                                          <p:spTgt spid="16400"/>
                                        </p:tgtEl>
                                        <p:attrNameLst>
                                          <p:attrName>ppt_w</p:attrName>
                                        </p:attrNameLst>
                                      </p:cBhvr>
                                      <p:tavLst>
                                        <p:tav tm="0">
                                          <p:val>
                                            <p:fltVal val="0"/>
                                          </p:val>
                                        </p:tav>
                                        <p:tav tm="100000">
                                          <p:val>
                                            <p:strVal val="#ppt_w"/>
                                          </p:val>
                                        </p:tav>
                                      </p:tavLst>
                                    </p:anim>
                                    <p:anim calcmode="lin" valueType="num">
                                      <p:cBhvr>
                                        <p:cTn id="27" dur="500" fill="hold"/>
                                        <p:tgtEl>
                                          <p:spTgt spid="16400"/>
                                        </p:tgtEl>
                                        <p:attrNameLst>
                                          <p:attrName>ppt_h</p:attrName>
                                        </p:attrNameLst>
                                      </p:cBhvr>
                                      <p:tavLst>
                                        <p:tav tm="0">
                                          <p:val>
                                            <p:strVal val="#ppt_h"/>
                                          </p:val>
                                        </p:tav>
                                        <p:tav tm="100000">
                                          <p:val>
                                            <p:strVal val="#ppt_h"/>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17" presetClass="entr" presetSubtype="10" fill="hold" grpId="0" nodeType="clickEffect">
                                  <p:stCondLst>
                                    <p:cond delay="0"/>
                                  </p:stCondLst>
                                  <p:childTnLst>
                                    <p:set>
                                      <p:cBhvr>
                                        <p:cTn id="31" dur="1" fill="hold">
                                          <p:stCondLst>
                                            <p:cond delay="0"/>
                                          </p:stCondLst>
                                        </p:cTn>
                                        <p:tgtEl>
                                          <p:spTgt spid="16401"/>
                                        </p:tgtEl>
                                        <p:attrNameLst>
                                          <p:attrName>style.visibility</p:attrName>
                                        </p:attrNameLst>
                                      </p:cBhvr>
                                      <p:to>
                                        <p:strVal val="visible"/>
                                      </p:to>
                                    </p:set>
                                    <p:anim calcmode="lin" valueType="num">
                                      <p:cBhvr>
                                        <p:cTn id="32" dur="500" fill="hold"/>
                                        <p:tgtEl>
                                          <p:spTgt spid="16401"/>
                                        </p:tgtEl>
                                        <p:attrNameLst>
                                          <p:attrName>ppt_w</p:attrName>
                                        </p:attrNameLst>
                                      </p:cBhvr>
                                      <p:tavLst>
                                        <p:tav tm="0">
                                          <p:val>
                                            <p:fltVal val="0"/>
                                          </p:val>
                                        </p:tav>
                                        <p:tav tm="100000">
                                          <p:val>
                                            <p:strVal val="#ppt_w"/>
                                          </p:val>
                                        </p:tav>
                                      </p:tavLst>
                                    </p:anim>
                                    <p:anim calcmode="lin" valueType="num">
                                      <p:cBhvr>
                                        <p:cTn id="33" dur="500" fill="hold"/>
                                        <p:tgtEl>
                                          <p:spTgt spid="1640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7" grpId="0"/>
      <p:bldP spid="16398" grpId="0"/>
      <p:bldP spid="16399" grpId="0"/>
      <p:bldP spid="16400" grpId="0"/>
      <p:bldP spid="1640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8"/>
          <p:cNvSpPr txBox="1">
            <a:spLocks noChangeArrowheads="1"/>
          </p:cNvSpPr>
          <p:nvPr/>
        </p:nvSpPr>
        <p:spPr bwMode="auto">
          <a:xfrm>
            <a:off x="501650" y="733425"/>
            <a:ext cx="598330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dirty="0" smtClean="0"/>
              <a:t>Model of Environmental Threats</a:t>
            </a:r>
            <a:endParaRPr lang="en-US" altLang="en-US" dirty="0"/>
          </a:p>
        </p:txBody>
      </p:sp>
      <p:sp>
        <p:nvSpPr>
          <p:cNvPr id="29699" name="Text Box 9"/>
          <p:cNvSpPr txBox="1">
            <a:spLocks noChangeArrowheads="1"/>
          </p:cNvSpPr>
          <p:nvPr/>
        </p:nvSpPr>
        <p:spPr bwMode="auto">
          <a:xfrm>
            <a:off x="936625" y="1452563"/>
            <a:ext cx="42226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dirty="0">
                <a:solidFill>
                  <a:srgbClr val="0000FF"/>
                </a:solidFill>
              </a:rPr>
              <a:t>Threat of </a:t>
            </a:r>
            <a:r>
              <a:rPr lang="en-US" altLang="en-US" sz="2800" dirty="0" smtClean="0">
                <a:solidFill>
                  <a:srgbClr val="0000FF"/>
                </a:solidFill>
              </a:rPr>
              <a:t>Buyer Influence</a:t>
            </a:r>
            <a:endParaRPr lang="en-US" altLang="en-US" sz="2800" dirty="0">
              <a:solidFill>
                <a:srgbClr val="0000FF"/>
              </a:solidFill>
            </a:endParaRPr>
          </a:p>
        </p:txBody>
      </p:sp>
      <p:sp>
        <p:nvSpPr>
          <p:cNvPr id="19466" name="Text Box 10"/>
          <p:cNvSpPr txBox="1">
            <a:spLocks noChangeArrowheads="1"/>
          </p:cNvSpPr>
          <p:nvPr/>
        </p:nvSpPr>
        <p:spPr bwMode="auto">
          <a:xfrm>
            <a:off x="1112838" y="2360613"/>
            <a:ext cx="6370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solidFill>
                  <a:srgbClr val="FF3300"/>
                </a:solidFill>
              </a:rPr>
              <a:t>Industry conditions that facilitate buyer power:</a:t>
            </a:r>
          </a:p>
        </p:txBody>
      </p:sp>
      <p:sp>
        <p:nvSpPr>
          <p:cNvPr id="19467" name="Text Box 11"/>
          <p:cNvSpPr txBox="1">
            <a:spLocks noChangeArrowheads="1"/>
          </p:cNvSpPr>
          <p:nvPr/>
        </p:nvSpPr>
        <p:spPr bwMode="auto">
          <a:xfrm>
            <a:off x="1417638" y="2938463"/>
            <a:ext cx="70770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buyers operate in a competitive market—they are</a:t>
            </a:r>
          </a:p>
          <a:p>
            <a:pPr eaLnBrk="1" hangingPunct="1">
              <a:spcBef>
                <a:spcPct val="0"/>
              </a:spcBef>
              <a:buFontTx/>
              <a:buNone/>
            </a:pPr>
            <a:r>
              <a:rPr lang="en-US" altLang="en-US" sz="2400"/>
              <a:t>	not earning above normal profits</a:t>
            </a:r>
          </a:p>
        </p:txBody>
      </p:sp>
      <p:sp>
        <p:nvSpPr>
          <p:cNvPr id="19468" name="Text Box 12"/>
          <p:cNvSpPr txBox="1">
            <a:spLocks noChangeArrowheads="1"/>
          </p:cNvSpPr>
          <p:nvPr/>
        </p:nvSpPr>
        <p:spPr bwMode="auto">
          <a:xfrm>
            <a:off x="1417638" y="4049713"/>
            <a:ext cx="599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buyers can vertically integrate backwards</a:t>
            </a:r>
          </a:p>
        </p:txBody>
      </p:sp>
      <p:sp>
        <p:nvSpPr>
          <p:cNvPr id="19469" name="Text Box 13"/>
          <p:cNvSpPr txBox="1">
            <a:spLocks noChangeArrowheads="1"/>
          </p:cNvSpPr>
          <p:nvPr/>
        </p:nvSpPr>
        <p:spPr bwMode="auto">
          <a:xfrm>
            <a:off x="1417638" y="4797425"/>
            <a:ext cx="71310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many small buyers can be united around an issue</a:t>
            </a:r>
          </a:p>
          <a:p>
            <a:pPr eaLnBrk="1" hangingPunct="1">
              <a:spcBef>
                <a:spcPct val="0"/>
              </a:spcBef>
              <a:buFontTx/>
              <a:buNone/>
            </a:pPr>
            <a:r>
              <a:rPr lang="en-US" altLang="en-US" sz="2400"/>
              <a:t>	to act as a block</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19466"/>
                                        </p:tgtEl>
                                        <p:attrNameLst>
                                          <p:attrName>style.visibility</p:attrName>
                                        </p:attrNameLst>
                                      </p:cBhvr>
                                      <p:to>
                                        <p:strVal val="visible"/>
                                      </p:to>
                                    </p:set>
                                    <p:anim from="(-#ppt_w/2)" to="(#ppt_x)" calcmode="lin" valueType="num">
                                      <p:cBhvr>
                                        <p:cTn id="7" dur="600" fill="hold">
                                          <p:stCondLst>
                                            <p:cond delay="0"/>
                                          </p:stCondLst>
                                        </p:cTn>
                                        <p:tgtEl>
                                          <p:spTgt spid="19466"/>
                                        </p:tgtEl>
                                        <p:attrNameLst>
                                          <p:attrName>ppt_x</p:attrName>
                                        </p:attrNameLst>
                                      </p:cBhvr>
                                    </p:anim>
                                    <p:anim from="0" to="-1.0" calcmode="lin" valueType="num">
                                      <p:cBhvr>
                                        <p:cTn id="8" dur="200" decel="50000" autoRev="1" fill="hold">
                                          <p:stCondLst>
                                            <p:cond delay="600"/>
                                          </p:stCondLst>
                                        </p:cTn>
                                        <p:tgtEl>
                                          <p:spTgt spid="19466"/>
                                        </p:tgtEl>
                                        <p:attrNameLst>
                                          <p:attrName>xshear</p:attrName>
                                        </p:attrNameLst>
                                      </p:cBhvr>
                                    </p:anim>
                                    <p:animScale>
                                      <p:cBhvr>
                                        <p:cTn id="9" dur="200" decel="100000" autoRev="1" fill="hold">
                                          <p:stCondLst>
                                            <p:cond delay="600"/>
                                          </p:stCondLst>
                                        </p:cTn>
                                        <p:tgtEl>
                                          <p:spTgt spid="19466"/>
                                        </p:tgtEl>
                                      </p:cBhvr>
                                      <p:from x="100000" y="100000"/>
                                      <p:to x="80000" y="100000"/>
                                    </p:animScale>
                                    <p:anim by="(#ppt_h/3+#ppt_w*0.1)" calcmode="lin" valueType="num">
                                      <p:cBhvr additive="sum">
                                        <p:cTn id="10" dur="200" decel="100000" autoRev="1" fill="hold">
                                          <p:stCondLst>
                                            <p:cond delay="600"/>
                                          </p:stCondLst>
                                        </p:cTn>
                                        <p:tgtEl>
                                          <p:spTgt spid="19466"/>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9467"/>
                                        </p:tgtEl>
                                        <p:attrNameLst>
                                          <p:attrName>style.visibility</p:attrName>
                                        </p:attrNameLst>
                                      </p:cBhvr>
                                      <p:to>
                                        <p:strVal val="visible"/>
                                      </p:to>
                                    </p:set>
                                    <p:animEffect transition="in" filter="dissolve">
                                      <p:cBhvr>
                                        <p:cTn id="15" dur="500"/>
                                        <p:tgtEl>
                                          <p:spTgt spid="19467"/>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19468"/>
                                        </p:tgtEl>
                                        <p:attrNameLst>
                                          <p:attrName>style.visibility</p:attrName>
                                        </p:attrNameLst>
                                      </p:cBhvr>
                                      <p:to>
                                        <p:strVal val="visible"/>
                                      </p:to>
                                    </p:set>
                                    <p:animEffect transition="in" filter="checkerboard(across)">
                                      <p:cBhvr>
                                        <p:cTn id="20" dur="500"/>
                                        <p:tgtEl>
                                          <p:spTgt spid="19468"/>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8" presetClass="entr" presetSubtype="16" fill="hold" grpId="0" nodeType="clickEffect">
                                  <p:stCondLst>
                                    <p:cond delay="0"/>
                                  </p:stCondLst>
                                  <p:childTnLst>
                                    <p:set>
                                      <p:cBhvr>
                                        <p:cTn id="24" dur="1" fill="hold">
                                          <p:stCondLst>
                                            <p:cond delay="0"/>
                                          </p:stCondLst>
                                        </p:cTn>
                                        <p:tgtEl>
                                          <p:spTgt spid="19469"/>
                                        </p:tgtEl>
                                        <p:attrNameLst>
                                          <p:attrName>style.visibility</p:attrName>
                                        </p:attrNameLst>
                                      </p:cBhvr>
                                      <p:to>
                                        <p:strVal val="visible"/>
                                      </p:to>
                                    </p:set>
                                    <p:animEffect transition="in" filter="diamond(in)">
                                      <p:cBhvr>
                                        <p:cTn id="25" dur="1000"/>
                                        <p:tgtEl>
                                          <p:spTgt spid="194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6" grpId="0"/>
      <p:bldP spid="19467" grpId="0"/>
      <p:bldP spid="19468" grpId="0"/>
      <p:bldP spid="1946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9"/>
          <p:cNvSpPr txBox="1">
            <a:spLocks noChangeArrowheads="1"/>
          </p:cNvSpPr>
          <p:nvPr/>
        </p:nvSpPr>
        <p:spPr bwMode="auto">
          <a:xfrm>
            <a:off x="806450" y="704850"/>
            <a:ext cx="527734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dirty="0" smtClean="0">
                <a:solidFill>
                  <a:srgbClr val="0000FF"/>
                </a:solidFill>
              </a:rPr>
              <a:t>Model of Environmental Threats</a:t>
            </a:r>
            <a:endParaRPr lang="en-US" altLang="en-US" sz="2800" dirty="0">
              <a:solidFill>
                <a:srgbClr val="0000FF"/>
              </a:solidFill>
            </a:endParaRPr>
          </a:p>
        </p:txBody>
      </p:sp>
      <p:sp>
        <p:nvSpPr>
          <p:cNvPr id="31747" name="Oval 10"/>
          <p:cNvSpPr>
            <a:spLocks noChangeArrowheads="1"/>
          </p:cNvSpPr>
          <p:nvPr/>
        </p:nvSpPr>
        <p:spPr bwMode="auto">
          <a:xfrm>
            <a:off x="3521075" y="2401888"/>
            <a:ext cx="2089150" cy="2041525"/>
          </a:xfrm>
          <a:prstGeom prst="ellipse">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2000"/>
          </a:p>
        </p:txBody>
      </p:sp>
      <p:grpSp>
        <p:nvGrpSpPr>
          <p:cNvPr id="31748" name="Group 11"/>
          <p:cNvGrpSpPr>
            <a:grpSpLocks/>
          </p:cNvGrpSpPr>
          <p:nvPr/>
        </p:nvGrpSpPr>
        <p:grpSpPr bwMode="auto">
          <a:xfrm>
            <a:off x="4070350" y="2949575"/>
            <a:ext cx="960438" cy="944563"/>
            <a:chOff x="2582" y="2074"/>
            <a:chExt cx="605" cy="547"/>
          </a:xfrm>
        </p:grpSpPr>
        <p:sp>
          <p:nvSpPr>
            <p:cNvPr id="31768" name="Oval 12"/>
            <p:cNvSpPr>
              <a:spLocks noChangeArrowheads="1"/>
            </p:cNvSpPr>
            <p:nvPr/>
          </p:nvSpPr>
          <p:spPr bwMode="auto">
            <a:xfrm>
              <a:off x="2582" y="2074"/>
              <a:ext cx="605" cy="547"/>
            </a:xfrm>
            <a:prstGeom prst="ellipse">
              <a:avLst/>
            </a:prstGeom>
            <a:solidFill>
              <a:srgbClr val="0000FF"/>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p>
          </p:txBody>
        </p:sp>
        <p:sp>
          <p:nvSpPr>
            <p:cNvPr id="31769" name="Text Box 13"/>
            <p:cNvSpPr txBox="1">
              <a:spLocks noChangeArrowheads="1"/>
            </p:cNvSpPr>
            <p:nvPr/>
          </p:nvSpPr>
          <p:spPr bwMode="auto">
            <a:xfrm>
              <a:off x="2631" y="2138"/>
              <a:ext cx="508"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a:solidFill>
                    <a:srgbClr val="FFFF00"/>
                  </a:solidFill>
                </a:rPr>
                <a:t>Focal</a:t>
              </a:r>
            </a:p>
            <a:p>
              <a:pPr algn="ctr" eaLnBrk="1" hangingPunct="1">
                <a:spcBef>
                  <a:spcPct val="0"/>
                </a:spcBef>
                <a:buFontTx/>
                <a:buNone/>
              </a:pPr>
              <a:r>
                <a:rPr lang="en-US" altLang="en-US" sz="2000">
                  <a:solidFill>
                    <a:srgbClr val="FFFF00"/>
                  </a:solidFill>
                </a:rPr>
                <a:t>Firm</a:t>
              </a:r>
            </a:p>
          </p:txBody>
        </p:sp>
      </p:grpSp>
      <p:sp>
        <p:nvSpPr>
          <p:cNvPr id="31749" name="Text Box 14"/>
          <p:cNvSpPr txBox="1">
            <a:spLocks noChangeArrowheads="1"/>
          </p:cNvSpPr>
          <p:nvPr/>
        </p:nvSpPr>
        <p:spPr bwMode="auto">
          <a:xfrm>
            <a:off x="1435856" y="2697163"/>
            <a:ext cx="196560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dirty="0" smtClean="0">
                <a:solidFill>
                  <a:srgbClr val="FF3300"/>
                </a:solidFill>
              </a:rPr>
              <a:t>Buyer Influence</a:t>
            </a:r>
            <a:endParaRPr lang="en-US" altLang="en-US" sz="2000" dirty="0">
              <a:solidFill>
                <a:srgbClr val="FF3300"/>
              </a:solidFill>
            </a:endParaRPr>
          </a:p>
        </p:txBody>
      </p:sp>
      <p:sp>
        <p:nvSpPr>
          <p:cNvPr id="31750" name="Text Box 15"/>
          <p:cNvSpPr txBox="1">
            <a:spLocks noChangeArrowheads="1"/>
          </p:cNvSpPr>
          <p:nvPr/>
        </p:nvSpPr>
        <p:spPr bwMode="auto">
          <a:xfrm>
            <a:off x="1462098" y="4187825"/>
            <a:ext cx="226696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dirty="0" smtClean="0">
                <a:solidFill>
                  <a:srgbClr val="FF3300"/>
                </a:solidFill>
              </a:rPr>
              <a:t>Supplier Leverage</a:t>
            </a:r>
            <a:endParaRPr lang="en-US" altLang="en-US" sz="2000" dirty="0">
              <a:solidFill>
                <a:srgbClr val="FF3300"/>
              </a:solidFill>
            </a:endParaRPr>
          </a:p>
        </p:txBody>
      </p:sp>
      <p:sp>
        <p:nvSpPr>
          <p:cNvPr id="31751" name="Text Box 16"/>
          <p:cNvSpPr txBox="1">
            <a:spLocks noChangeArrowheads="1"/>
          </p:cNvSpPr>
          <p:nvPr/>
        </p:nvSpPr>
        <p:spPr bwMode="auto">
          <a:xfrm>
            <a:off x="3174036" y="1735138"/>
            <a:ext cx="280717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dirty="0" smtClean="0">
                <a:solidFill>
                  <a:srgbClr val="FF3300"/>
                </a:solidFill>
              </a:rPr>
              <a:t>Entry/New Competition</a:t>
            </a:r>
            <a:endParaRPr lang="en-US" altLang="en-US" sz="2000" dirty="0">
              <a:solidFill>
                <a:srgbClr val="FF3300"/>
              </a:solidFill>
            </a:endParaRPr>
          </a:p>
        </p:txBody>
      </p:sp>
      <p:sp>
        <p:nvSpPr>
          <p:cNvPr id="31752" name="Text Box 17"/>
          <p:cNvSpPr txBox="1">
            <a:spLocks noChangeArrowheads="1"/>
          </p:cNvSpPr>
          <p:nvPr/>
        </p:nvSpPr>
        <p:spPr bwMode="auto">
          <a:xfrm>
            <a:off x="5749925" y="2671763"/>
            <a:ext cx="337945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dirty="0" smtClean="0">
                <a:solidFill>
                  <a:srgbClr val="FF3300"/>
                </a:solidFill>
              </a:rPr>
              <a:t>Rivalry/Existing Competition</a:t>
            </a:r>
            <a:endParaRPr lang="en-US" altLang="en-US" sz="2000" dirty="0">
              <a:solidFill>
                <a:srgbClr val="FF3300"/>
              </a:solidFill>
            </a:endParaRPr>
          </a:p>
        </p:txBody>
      </p:sp>
      <p:sp>
        <p:nvSpPr>
          <p:cNvPr id="31753" name="Text Box 18"/>
          <p:cNvSpPr txBox="1">
            <a:spLocks noChangeArrowheads="1"/>
          </p:cNvSpPr>
          <p:nvPr/>
        </p:nvSpPr>
        <p:spPr bwMode="auto">
          <a:xfrm>
            <a:off x="5545138" y="4165600"/>
            <a:ext cx="240642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dirty="0" smtClean="0">
                <a:solidFill>
                  <a:srgbClr val="FF3300"/>
                </a:solidFill>
              </a:rPr>
              <a:t>Substitute Products</a:t>
            </a:r>
            <a:endParaRPr lang="en-US" altLang="en-US" sz="2000" dirty="0">
              <a:solidFill>
                <a:srgbClr val="FF3300"/>
              </a:solidFill>
            </a:endParaRPr>
          </a:p>
        </p:txBody>
      </p:sp>
      <p:sp>
        <p:nvSpPr>
          <p:cNvPr id="31754" name="Line 19"/>
          <p:cNvSpPr>
            <a:spLocks noChangeShapeType="1"/>
          </p:cNvSpPr>
          <p:nvPr/>
        </p:nvSpPr>
        <p:spPr bwMode="auto">
          <a:xfrm flipH="1">
            <a:off x="5632450" y="2967038"/>
            <a:ext cx="168275" cy="76200"/>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1755" name="Line 20"/>
          <p:cNvSpPr>
            <a:spLocks noChangeShapeType="1"/>
          </p:cNvSpPr>
          <p:nvPr/>
        </p:nvSpPr>
        <p:spPr bwMode="auto">
          <a:xfrm rot="-3721319" flipH="1" flipV="1">
            <a:off x="5473700" y="4127500"/>
            <a:ext cx="1588" cy="198438"/>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1756" name="Line 21"/>
          <p:cNvSpPr>
            <a:spLocks noChangeShapeType="1"/>
          </p:cNvSpPr>
          <p:nvPr/>
        </p:nvSpPr>
        <p:spPr bwMode="auto">
          <a:xfrm flipH="1">
            <a:off x="4575175" y="2111375"/>
            <a:ext cx="1588" cy="198438"/>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1757" name="Line 22"/>
          <p:cNvSpPr>
            <a:spLocks noChangeShapeType="1"/>
          </p:cNvSpPr>
          <p:nvPr/>
        </p:nvSpPr>
        <p:spPr bwMode="auto">
          <a:xfrm rot="6655125" flipH="1" flipV="1">
            <a:off x="3422650" y="2886075"/>
            <a:ext cx="1588" cy="198438"/>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1758" name="Line 23"/>
          <p:cNvSpPr>
            <a:spLocks noChangeShapeType="1"/>
          </p:cNvSpPr>
          <p:nvPr/>
        </p:nvSpPr>
        <p:spPr bwMode="auto">
          <a:xfrm rot="1027733" flipV="1">
            <a:off x="3590925" y="4156075"/>
            <a:ext cx="150813" cy="152400"/>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1759" name="Text Box 24"/>
          <p:cNvSpPr txBox="1">
            <a:spLocks noChangeArrowheads="1"/>
          </p:cNvSpPr>
          <p:nvPr/>
        </p:nvSpPr>
        <p:spPr bwMode="auto">
          <a:xfrm>
            <a:off x="4029075" y="2514600"/>
            <a:ext cx="10858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a:t>Industry</a:t>
            </a:r>
          </a:p>
        </p:txBody>
      </p:sp>
      <p:sp>
        <p:nvSpPr>
          <p:cNvPr id="31760" name="Text Box 25"/>
          <p:cNvSpPr txBox="1">
            <a:spLocks noChangeArrowheads="1"/>
          </p:cNvSpPr>
          <p:nvPr/>
        </p:nvSpPr>
        <p:spPr bwMode="auto">
          <a:xfrm>
            <a:off x="4103688" y="3925888"/>
            <a:ext cx="917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a:t>Threat</a:t>
            </a:r>
          </a:p>
        </p:txBody>
      </p:sp>
      <p:sp>
        <p:nvSpPr>
          <p:cNvPr id="20509" name="Text Box 29"/>
          <p:cNvSpPr txBox="1">
            <a:spLocks noChangeArrowheads="1"/>
          </p:cNvSpPr>
          <p:nvPr/>
        </p:nvSpPr>
        <p:spPr bwMode="auto">
          <a:xfrm>
            <a:off x="576263" y="4840288"/>
            <a:ext cx="294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If all threats are high</a:t>
            </a:r>
          </a:p>
        </p:txBody>
      </p:sp>
      <p:sp>
        <p:nvSpPr>
          <p:cNvPr id="20510" name="Text Box 30"/>
          <p:cNvSpPr txBox="1">
            <a:spLocks noChangeArrowheads="1"/>
          </p:cNvSpPr>
          <p:nvPr/>
        </p:nvSpPr>
        <p:spPr bwMode="auto">
          <a:xfrm>
            <a:off x="5468938" y="4797425"/>
            <a:ext cx="30146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expect normal profits</a:t>
            </a:r>
          </a:p>
        </p:txBody>
      </p:sp>
      <p:sp>
        <p:nvSpPr>
          <p:cNvPr id="20511" name="Text Box 31"/>
          <p:cNvSpPr txBox="1">
            <a:spLocks noChangeArrowheads="1"/>
          </p:cNvSpPr>
          <p:nvPr/>
        </p:nvSpPr>
        <p:spPr bwMode="auto">
          <a:xfrm>
            <a:off x="290513" y="5421313"/>
            <a:ext cx="28273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If all threats are low</a:t>
            </a:r>
          </a:p>
        </p:txBody>
      </p:sp>
      <p:sp>
        <p:nvSpPr>
          <p:cNvPr id="20512" name="Text Box 32"/>
          <p:cNvSpPr txBox="1">
            <a:spLocks noChangeArrowheads="1"/>
          </p:cNvSpPr>
          <p:nvPr/>
        </p:nvSpPr>
        <p:spPr bwMode="auto">
          <a:xfrm>
            <a:off x="5153025" y="5403850"/>
            <a:ext cx="3930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expect above normal profits</a:t>
            </a:r>
          </a:p>
        </p:txBody>
      </p:sp>
      <p:sp>
        <p:nvSpPr>
          <p:cNvPr id="20513" name="Line 33"/>
          <p:cNvSpPr>
            <a:spLocks noChangeShapeType="1"/>
          </p:cNvSpPr>
          <p:nvPr/>
        </p:nvSpPr>
        <p:spPr bwMode="auto">
          <a:xfrm>
            <a:off x="3614738" y="5080000"/>
            <a:ext cx="175577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514" name="Line 34"/>
          <p:cNvSpPr>
            <a:spLocks noChangeShapeType="1"/>
          </p:cNvSpPr>
          <p:nvPr/>
        </p:nvSpPr>
        <p:spPr bwMode="auto">
          <a:xfrm>
            <a:off x="3178175" y="5661025"/>
            <a:ext cx="1858963"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515" name="Text Box 35"/>
          <p:cNvSpPr txBox="1">
            <a:spLocks noChangeArrowheads="1"/>
          </p:cNvSpPr>
          <p:nvPr/>
        </p:nvSpPr>
        <p:spPr bwMode="auto">
          <a:xfrm>
            <a:off x="827088" y="5899150"/>
            <a:ext cx="75072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solidFill>
                  <a:srgbClr val="FF3300"/>
                </a:solidFill>
              </a:rPr>
              <a:t>Most industries are somewhere between the extremes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509"/>
                                        </p:tgtEl>
                                        <p:attrNameLst>
                                          <p:attrName>style.visibility</p:attrName>
                                        </p:attrNameLst>
                                      </p:cBhvr>
                                      <p:to>
                                        <p:strVal val="visible"/>
                                      </p:to>
                                    </p:set>
                                    <p:animEffect transition="in" filter="wipe(left)">
                                      <p:cBhvr>
                                        <p:cTn id="7" dur="500"/>
                                        <p:tgtEl>
                                          <p:spTgt spid="20509"/>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0513"/>
                                        </p:tgtEl>
                                        <p:attrNameLst>
                                          <p:attrName>style.visibility</p:attrName>
                                        </p:attrNameLst>
                                      </p:cBhvr>
                                      <p:to>
                                        <p:strVal val="visible"/>
                                      </p:to>
                                    </p:set>
                                    <p:animEffect transition="in" filter="wipe(left)">
                                      <p:cBhvr>
                                        <p:cTn id="11" dur="500"/>
                                        <p:tgtEl>
                                          <p:spTgt spid="20513"/>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0510"/>
                                        </p:tgtEl>
                                        <p:attrNameLst>
                                          <p:attrName>style.visibility</p:attrName>
                                        </p:attrNameLst>
                                      </p:cBhvr>
                                      <p:to>
                                        <p:strVal val="visible"/>
                                      </p:to>
                                    </p:set>
                                    <p:animEffect transition="in" filter="wipe(left)">
                                      <p:cBhvr>
                                        <p:cTn id="15" dur="500"/>
                                        <p:tgtEl>
                                          <p:spTgt spid="20510"/>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0511"/>
                                        </p:tgtEl>
                                        <p:attrNameLst>
                                          <p:attrName>style.visibility</p:attrName>
                                        </p:attrNameLst>
                                      </p:cBhvr>
                                      <p:to>
                                        <p:strVal val="visible"/>
                                      </p:to>
                                    </p:set>
                                    <p:animEffect transition="in" filter="wipe(left)">
                                      <p:cBhvr>
                                        <p:cTn id="20" dur="500"/>
                                        <p:tgtEl>
                                          <p:spTgt spid="20511"/>
                                        </p:tgtEl>
                                      </p:cBhvr>
                                    </p:animEffect>
                                  </p:childTnLst>
                                </p:cTn>
                              </p:par>
                            </p:childTnLst>
                          </p:cTn>
                        </p:par>
                        <p:par>
                          <p:cTn id="21" fill="hold" nodeType="afterGroup">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20514"/>
                                        </p:tgtEl>
                                        <p:attrNameLst>
                                          <p:attrName>style.visibility</p:attrName>
                                        </p:attrNameLst>
                                      </p:cBhvr>
                                      <p:to>
                                        <p:strVal val="visible"/>
                                      </p:to>
                                    </p:set>
                                    <p:animEffect transition="in" filter="wipe(left)">
                                      <p:cBhvr>
                                        <p:cTn id="24" dur="500"/>
                                        <p:tgtEl>
                                          <p:spTgt spid="20514"/>
                                        </p:tgtEl>
                                      </p:cBhvr>
                                    </p:animEffect>
                                  </p:childTnLst>
                                </p:cTn>
                              </p:par>
                            </p:childTnLst>
                          </p:cTn>
                        </p:par>
                        <p:par>
                          <p:cTn id="25" fill="hold" nodeType="afterGroup">
                            <p:stCondLst>
                              <p:cond delay="1000"/>
                            </p:stCondLst>
                            <p:childTnLst>
                              <p:par>
                                <p:cTn id="26" presetID="22" presetClass="entr" presetSubtype="8" fill="hold" grpId="0" nodeType="afterEffect">
                                  <p:stCondLst>
                                    <p:cond delay="0"/>
                                  </p:stCondLst>
                                  <p:childTnLst>
                                    <p:set>
                                      <p:cBhvr>
                                        <p:cTn id="27" dur="1" fill="hold">
                                          <p:stCondLst>
                                            <p:cond delay="0"/>
                                          </p:stCondLst>
                                        </p:cTn>
                                        <p:tgtEl>
                                          <p:spTgt spid="20512"/>
                                        </p:tgtEl>
                                        <p:attrNameLst>
                                          <p:attrName>style.visibility</p:attrName>
                                        </p:attrNameLst>
                                      </p:cBhvr>
                                      <p:to>
                                        <p:strVal val="visible"/>
                                      </p:to>
                                    </p:set>
                                    <p:animEffect transition="in" filter="wipe(left)">
                                      <p:cBhvr>
                                        <p:cTn id="28" dur="500"/>
                                        <p:tgtEl>
                                          <p:spTgt spid="20512"/>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7" presetClass="entr" presetSubtype="10" fill="hold" grpId="0" nodeType="clickEffect">
                                  <p:stCondLst>
                                    <p:cond delay="0"/>
                                  </p:stCondLst>
                                  <p:childTnLst>
                                    <p:set>
                                      <p:cBhvr>
                                        <p:cTn id="32" dur="1" fill="hold">
                                          <p:stCondLst>
                                            <p:cond delay="0"/>
                                          </p:stCondLst>
                                        </p:cTn>
                                        <p:tgtEl>
                                          <p:spTgt spid="20515"/>
                                        </p:tgtEl>
                                        <p:attrNameLst>
                                          <p:attrName>style.visibility</p:attrName>
                                        </p:attrNameLst>
                                      </p:cBhvr>
                                      <p:to>
                                        <p:strVal val="visible"/>
                                      </p:to>
                                    </p:set>
                                    <p:anim calcmode="lin" valueType="num">
                                      <p:cBhvr>
                                        <p:cTn id="33" dur="500" fill="hold"/>
                                        <p:tgtEl>
                                          <p:spTgt spid="20515"/>
                                        </p:tgtEl>
                                        <p:attrNameLst>
                                          <p:attrName>ppt_w</p:attrName>
                                        </p:attrNameLst>
                                      </p:cBhvr>
                                      <p:tavLst>
                                        <p:tav tm="0">
                                          <p:val>
                                            <p:fltVal val="0"/>
                                          </p:val>
                                        </p:tav>
                                        <p:tav tm="100000">
                                          <p:val>
                                            <p:strVal val="#ppt_w"/>
                                          </p:val>
                                        </p:tav>
                                      </p:tavLst>
                                    </p:anim>
                                    <p:anim calcmode="lin" valueType="num">
                                      <p:cBhvr>
                                        <p:cTn id="34" dur="500" fill="hold"/>
                                        <p:tgtEl>
                                          <p:spTgt spid="2051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9" grpId="0"/>
      <p:bldP spid="20510" grpId="0"/>
      <p:bldP spid="20511" grpId="0"/>
      <p:bldP spid="20512" grpId="0"/>
      <p:bldP spid="20513" grpId="0" animBg="1"/>
      <p:bldP spid="20514" grpId="0" animBg="1"/>
      <p:bldP spid="205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10"/>
          <p:cNvSpPr txBox="1">
            <a:spLocks noChangeArrowheads="1"/>
          </p:cNvSpPr>
          <p:nvPr/>
        </p:nvSpPr>
        <p:spPr bwMode="auto">
          <a:xfrm>
            <a:off x="287338" y="646113"/>
            <a:ext cx="679291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b="1"/>
              <a:t>Complementors As Another Force</a:t>
            </a:r>
          </a:p>
        </p:txBody>
      </p:sp>
      <p:sp>
        <p:nvSpPr>
          <p:cNvPr id="33795" name="Text Box 11"/>
          <p:cNvSpPr txBox="1">
            <a:spLocks noChangeArrowheads="1"/>
          </p:cNvSpPr>
          <p:nvPr/>
        </p:nvSpPr>
        <p:spPr bwMode="auto">
          <a:xfrm>
            <a:off x="676275" y="1436688"/>
            <a:ext cx="6262688"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t>Complementors Increase the Value of </a:t>
            </a:r>
          </a:p>
          <a:p>
            <a:pPr eaLnBrk="1" hangingPunct="1">
              <a:spcBef>
                <a:spcPct val="0"/>
              </a:spcBef>
              <a:buFontTx/>
              <a:buNone/>
            </a:pPr>
            <a:r>
              <a:rPr lang="en-US" altLang="en-US" sz="2800"/>
              <a:t>the Focal Firms Product</a:t>
            </a:r>
          </a:p>
        </p:txBody>
      </p:sp>
      <p:sp>
        <p:nvSpPr>
          <p:cNvPr id="21516" name="Text Box 12"/>
          <p:cNvSpPr txBox="1">
            <a:spLocks noChangeArrowheads="1"/>
          </p:cNvSpPr>
          <p:nvPr/>
        </p:nvSpPr>
        <p:spPr bwMode="auto">
          <a:xfrm>
            <a:off x="982663" y="2562225"/>
            <a:ext cx="757078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customers perceive more value in the focal firm’s</a:t>
            </a:r>
          </a:p>
          <a:p>
            <a:pPr eaLnBrk="1" hangingPunct="1">
              <a:spcBef>
                <a:spcPct val="0"/>
              </a:spcBef>
              <a:buFontTx/>
              <a:buNone/>
            </a:pPr>
            <a:r>
              <a:rPr lang="en-US" altLang="en-US" sz="2400"/>
              <a:t>	product when it is combined with the complementor’s</a:t>
            </a:r>
          </a:p>
          <a:p>
            <a:pPr eaLnBrk="1" hangingPunct="1">
              <a:spcBef>
                <a:spcPct val="0"/>
              </a:spcBef>
              <a:buFontTx/>
              <a:buNone/>
            </a:pPr>
            <a:r>
              <a:rPr lang="en-US" altLang="en-US" sz="2400"/>
              <a:t>	product</a:t>
            </a:r>
          </a:p>
        </p:txBody>
      </p:sp>
      <p:sp>
        <p:nvSpPr>
          <p:cNvPr id="21517" name="Text Box 13"/>
          <p:cNvSpPr txBox="1">
            <a:spLocks noChangeArrowheads="1"/>
          </p:cNvSpPr>
          <p:nvPr/>
        </p:nvSpPr>
        <p:spPr bwMode="auto">
          <a:xfrm>
            <a:off x="996950" y="3940175"/>
            <a:ext cx="75517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complementors may be found outside the focal firm’s</a:t>
            </a:r>
          </a:p>
          <a:p>
            <a:pPr eaLnBrk="1" hangingPunct="1">
              <a:spcBef>
                <a:spcPct val="0"/>
              </a:spcBef>
              <a:buFontTx/>
              <a:buNone/>
            </a:pPr>
            <a:r>
              <a:rPr lang="en-US" altLang="en-US" sz="2400"/>
              <a:t>	industry</a:t>
            </a:r>
          </a:p>
        </p:txBody>
      </p:sp>
      <p:sp>
        <p:nvSpPr>
          <p:cNvPr id="21518" name="Text Box 14"/>
          <p:cNvSpPr txBox="1">
            <a:spLocks noChangeArrowheads="1"/>
          </p:cNvSpPr>
          <p:nvPr/>
        </p:nvSpPr>
        <p:spPr bwMode="auto">
          <a:xfrm>
            <a:off x="1751013" y="5522913"/>
            <a:ext cx="366459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i="1" dirty="0">
                <a:solidFill>
                  <a:srgbClr val="FF3300"/>
                </a:solidFill>
              </a:rPr>
              <a:t>Example: </a:t>
            </a:r>
            <a:r>
              <a:rPr lang="en-US" altLang="en-US" sz="2400" i="1" dirty="0" smtClean="0">
                <a:solidFill>
                  <a:srgbClr val="FF3300"/>
                </a:solidFill>
              </a:rPr>
              <a:t> i</a:t>
            </a:r>
            <a:r>
              <a:rPr lang="en-US" altLang="en-US" sz="2400" i="1" dirty="0">
                <a:solidFill>
                  <a:srgbClr val="FF3300"/>
                </a:solidFill>
              </a:rPr>
              <a:t>P</a:t>
            </a:r>
            <a:r>
              <a:rPr lang="en-US" altLang="en-US" sz="2400" i="1" dirty="0" smtClean="0">
                <a:solidFill>
                  <a:srgbClr val="FF3300"/>
                </a:solidFill>
              </a:rPr>
              <a:t>hone &amp; Apps</a:t>
            </a:r>
            <a:endParaRPr lang="en-US" altLang="en-US" sz="2400" i="1" dirty="0">
              <a:solidFill>
                <a:srgbClr val="FF33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1516"/>
                                        </p:tgtEl>
                                        <p:attrNameLst>
                                          <p:attrName>style.visibility</p:attrName>
                                        </p:attrNameLst>
                                      </p:cBhvr>
                                      <p:to>
                                        <p:strVal val="visible"/>
                                      </p:to>
                                    </p:set>
                                    <p:animEffect transition="in" filter="dissolve">
                                      <p:cBhvr>
                                        <p:cTn id="7" dur="500"/>
                                        <p:tgtEl>
                                          <p:spTgt spid="2151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1517"/>
                                        </p:tgtEl>
                                        <p:attrNameLst>
                                          <p:attrName>style.visibility</p:attrName>
                                        </p:attrNameLst>
                                      </p:cBhvr>
                                      <p:to>
                                        <p:strVal val="visible"/>
                                      </p:to>
                                    </p:set>
                                    <p:animEffect transition="in" filter="checkerboard(across)">
                                      <p:cBhvr>
                                        <p:cTn id="12" dur="500"/>
                                        <p:tgtEl>
                                          <p:spTgt spid="2151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7" presetClass="entr" presetSubtype="10" fill="hold" grpId="0" nodeType="clickEffect">
                                  <p:stCondLst>
                                    <p:cond delay="0"/>
                                  </p:stCondLst>
                                  <p:childTnLst>
                                    <p:set>
                                      <p:cBhvr>
                                        <p:cTn id="16" dur="1" fill="hold">
                                          <p:stCondLst>
                                            <p:cond delay="0"/>
                                          </p:stCondLst>
                                        </p:cTn>
                                        <p:tgtEl>
                                          <p:spTgt spid="21518"/>
                                        </p:tgtEl>
                                        <p:attrNameLst>
                                          <p:attrName>style.visibility</p:attrName>
                                        </p:attrNameLst>
                                      </p:cBhvr>
                                      <p:to>
                                        <p:strVal val="visible"/>
                                      </p:to>
                                    </p:set>
                                    <p:anim calcmode="lin" valueType="num">
                                      <p:cBhvr>
                                        <p:cTn id="17" dur="500" fill="hold"/>
                                        <p:tgtEl>
                                          <p:spTgt spid="21518"/>
                                        </p:tgtEl>
                                        <p:attrNameLst>
                                          <p:attrName>ppt_w</p:attrName>
                                        </p:attrNameLst>
                                      </p:cBhvr>
                                      <p:tavLst>
                                        <p:tav tm="0">
                                          <p:val>
                                            <p:fltVal val="0"/>
                                          </p:val>
                                        </p:tav>
                                        <p:tav tm="100000">
                                          <p:val>
                                            <p:strVal val="#ppt_w"/>
                                          </p:val>
                                        </p:tav>
                                      </p:tavLst>
                                    </p:anim>
                                    <p:anim calcmode="lin" valueType="num">
                                      <p:cBhvr>
                                        <p:cTn id="18" dur="500" fill="hold"/>
                                        <p:tgtEl>
                                          <p:spTgt spid="215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6" grpId="0"/>
      <p:bldP spid="21517" grpId="0"/>
      <p:bldP spid="215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10"/>
          <p:cNvSpPr txBox="1">
            <a:spLocks noChangeArrowheads="1"/>
          </p:cNvSpPr>
          <p:nvPr/>
        </p:nvSpPr>
        <p:spPr bwMode="auto">
          <a:xfrm>
            <a:off x="517525" y="1096963"/>
            <a:ext cx="7532688"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b="1"/>
              <a:t>Responding to Environmental Threats</a:t>
            </a:r>
          </a:p>
        </p:txBody>
      </p:sp>
      <p:sp>
        <p:nvSpPr>
          <p:cNvPr id="35843" name="Text Box 11"/>
          <p:cNvSpPr txBox="1">
            <a:spLocks noChangeArrowheads="1"/>
          </p:cNvSpPr>
          <p:nvPr/>
        </p:nvSpPr>
        <p:spPr bwMode="auto">
          <a:xfrm>
            <a:off x="793750" y="1987550"/>
            <a:ext cx="337343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solidFill>
                  <a:srgbClr val="0000FF"/>
                </a:solidFill>
              </a:rPr>
              <a:t>Neutralizing Threats</a:t>
            </a:r>
          </a:p>
        </p:txBody>
      </p:sp>
      <p:sp>
        <p:nvSpPr>
          <p:cNvPr id="23564" name="Text Box 12"/>
          <p:cNvSpPr txBox="1">
            <a:spLocks noChangeArrowheads="1"/>
          </p:cNvSpPr>
          <p:nvPr/>
        </p:nvSpPr>
        <p:spPr bwMode="auto">
          <a:xfrm>
            <a:off x="1214438" y="2706688"/>
            <a:ext cx="5959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most firms cannot unilaterally change the</a:t>
            </a:r>
          </a:p>
          <a:p>
            <a:pPr eaLnBrk="1" hangingPunct="1">
              <a:spcBef>
                <a:spcPct val="0"/>
              </a:spcBef>
              <a:buFontTx/>
              <a:buNone/>
            </a:pPr>
            <a:r>
              <a:rPr lang="en-US" altLang="en-US" sz="2400"/>
              <a:t>	threats in an industry</a:t>
            </a:r>
          </a:p>
        </p:txBody>
      </p:sp>
      <p:sp>
        <p:nvSpPr>
          <p:cNvPr id="23565" name="Text Box 13"/>
          <p:cNvSpPr txBox="1">
            <a:spLocks noChangeArrowheads="1"/>
          </p:cNvSpPr>
          <p:nvPr/>
        </p:nvSpPr>
        <p:spPr bwMode="auto">
          <a:xfrm>
            <a:off x="1257300" y="3810000"/>
            <a:ext cx="690721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by altering relationships in an industry, firms</a:t>
            </a:r>
          </a:p>
          <a:p>
            <a:pPr eaLnBrk="1" hangingPunct="1">
              <a:spcBef>
                <a:spcPct val="0"/>
              </a:spcBef>
              <a:buFontTx/>
              <a:buNone/>
            </a:pPr>
            <a:r>
              <a:rPr lang="en-US" altLang="en-US" sz="2400"/>
              <a:t>	may reduce threats and/or create opportunities, </a:t>
            </a:r>
          </a:p>
          <a:p>
            <a:pPr eaLnBrk="1" hangingPunct="1">
              <a:spcBef>
                <a:spcPct val="0"/>
              </a:spcBef>
              <a:buFontTx/>
              <a:buNone/>
            </a:pPr>
            <a:r>
              <a:rPr lang="en-US" altLang="en-US" sz="2400"/>
              <a:t>	thereby increasing profits</a:t>
            </a:r>
          </a:p>
        </p:txBody>
      </p:sp>
      <p:sp>
        <p:nvSpPr>
          <p:cNvPr id="23566" name="Text Box 14"/>
          <p:cNvSpPr txBox="1">
            <a:spLocks noChangeArrowheads="1"/>
          </p:cNvSpPr>
          <p:nvPr/>
        </p:nvSpPr>
        <p:spPr bwMode="auto">
          <a:xfrm>
            <a:off x="1106488" y="5281613"/>
            <a:ext cx="7747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i="1">
                <a:solidFill>
                  <a:srgbClr val="FF3300"/>
                </a:solidFill>
              </a:rPr>
              <a:t>Examples:  Regional Healthcare System, and a Building</a:t>
            </a:r>
          </a:p>
          <a:p>
            <a:pPr eaLnBrk="1" hangingPunct="1">
              <a:spcBef>
                <a:spcPct val="0"/>
              </a:spcBef>
              <a:buFontTx/>
              <a:buNone/>
            </a:pPr>
            <a:r>
              <a:rPr lang="en-US" altLang="en-US" sz="2400" i="1">
                <a:solidFill>
                  <a:srgbClr val="FF3300"/>
                </a:solidFill>
              </a:rPr>
              <a:t>Contractor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3564"/>
                                        </p:tgtEl>
                                        <p:attrNameLst>
                                          <p:attrName>style.visibility</p:attrName>
                                        </p:attrNameLst>
                                      </p:cBhvr>
                                      <p:to>
                                        <p:strVal val="visible"/>
                                      </p:to>
                                    </p:set>
                                    <p:animEffect transition="in" filter="checkerboard(across)">
                                      <p:cBhvr>
                                        <p:cTn id="7" dur="500"/>
                                        <p:tgtEl>
                                          <p:spTgt spid="2356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3565"/>
                                        </p:tgtEl>
                                        <p:attrNameLst>
                                          <p:attrName>style.visibility</p:attrName>
                                        </p:attrNameLst>
                                      </p:cBhvr>
                                      <p:to>
                                        <p:strVal val="visible"/>
                                      </p:to>
                                    </p:set>
                                    <p:animEffect transition="in" filter="blinds(horizontal)">
                                      <p:cBhvr>
                                        <p:cTn id="12" dur="500"/>
                                        <p:tgtEl>
                                          <p:spTgt spid="2356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7" presetClass="entr" presetSubtype="10" fill="hold" grpId="0" nodeType="clickEffect">
                                  <p:stCondLst>
                                    <p:cond delay="0"/>
                                  </p:stCondLst>
                                  <p:childTnLst>
                                    <p:set>
                                      <p:cBhvr>
                                        <p:cTn id="16" dur="1" fill="hold">
                                          <p:stCondLst>
                                            <p:cond delay="0"/>
                                          </p:stCondLst>
                                        </p:cTn>
                                        <p:tgtEl>
                                          <p:spTgt spid="23566"/>
                                        </p:tgtEl>
                                        <p:attrNameLst>
                                          <p:attrName>style.visibility</p:attrName>
                                        </p:attrNameLst>
                                      </p:cBhvr>
                                      <p:to>
                                        <p:strVal val="visible"/>
                                      </p:to>
                                    </p:set>
                                    <p:anim calcmode="lin" valueType="num">
                                      <p:cBhvr>
                                        <p:cTn id="17" dur="500" fill="hold"/>
                                        <p:tgtEl>
                                          <p:spTgt spid="23566"/>
                                        </p:tgtEl>
                                        <p:attrNameLst>
                                          <p:attrName>ppt_w</p:attrName>
                                        </p:attrNameLst>
                                      </p:cBhvr>
                                      <p:tavLst>
                                        <p:tav tm="0">
                                          <p:val>
                                            <p:fltVal val="0"/>
                                          </p:val>
                                        </p:tav>
                                        <p:tav tm="100000">
                                          <p:val>
                                            <p:strVal val="#ppt_w"/>
                                          </p:val>
                                        </p:tav>
                                      </p:tavLst>
                                    </p:anim>
                                    <p:anim calcmode="lin" valueType="num">
                                      <p:cBhvr>
                                        <p:cTn id="18" dur="500" fill="hold"/>
                                        <p:tgtEl>
                                          <p:spTgt spid="2356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64" grpId="0"/>
      <p:bldP spid="23565" grpId="0"/>
      <p:bldP spid="2356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9"/>
          <p:cNvSpPr txBox="1">
            <a:spLocks noChangeArrowheads="1"/>
          </p:cNvSpPr>
          <p:nvPr/>
        </p:nvSpPr>
        <p:spPr bwMode="auto">
          <a:xfrm>
            <a:off x="241300" y="835025"/>
            <a:ext cx="85471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b="1"/>
              <a:t>Exploiting Industry Structure Opportunities</a:t>
            </a:r>
          </a:p>
        </p:txBody>
      </p:sp>
      <p:sp>
        <p:nvSpPr>
          <p:cNvPr id="37891" name="Text Box 10"/>
          <p:cNvSpPr txBox="1">
            <a:spLocks noChangeArrowheads="1"/>
          </p:cNvSpPr>
          <p:nvPr/>
        </p:nvSpPr>
        <p:spPr bwMode="auto">
          <a:xfrm>
            <a:off x="692150" y="1682750"/>
            <a:ext cx="45180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solidFill>
                  <a:srgbClr val="0000FF"/>
                </a:solidFill>
              </a:rPr>
              <a:t>Generic Industry Structures</a:t>
            </a:r>
          </a:p>
        </p:txBody>
      </p:sp>
      <p:sp>
        <p:nvSpPr>
          <p:cNvPr id="45071" name="Text Box 15"/>
          <p:cNvSpPr txBox="1">
            <a:spLocks noChangeArrowheads="1"/>
          </p:cNvSpPr>
          <p:nvPr/>
        </p:nvSpPr>
        <p:spPr bwMode="auto">
          <a:xfrm>
            <a:off x="1185863" y="2373313"/>
            <a:ext cx="68913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at any point in time, the structure of most</a:t>
            </a:r>
          </a:p>
          <a:p>
            <a:pPr eaLnBrk="1" hangingPunct="1">
              <a:spcBef>
                <a:spcPct val="0"/>
              </a:spcBef>
              <a:buFontTx/>
              <a:buNone/>
            </a:pPr>
            <a:r>
              <a:rPr lang="en-US" altLang="en-US" sz="2400"/>
              <a:t>	industries fits into one of four generic categories</a:t>
            </a:r>
          </a:p>
        </p:txBody>
      </p:sp>
      <p:sp>
        <p:nvSpPr>
          <p:cNvPr id="45072" name="Text Box 16"/>
          <p:cNvSpPr txBox="1">
            <a:spLocks noChangeArrowheads="1"/>
          </p:cNvSpPr>
          <p:nvPr/>
        </p:nvSpPr>
        <p:spPr bwMode="auto">
          <a:xfrm>
            <a:off x="1157288" y="3316288"/>
            <a:ext cx="65865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each industry structure presents opportunities</a:t>
            </a:r>
          </a:p>
          <a:p>
            <a:pPr eaLnBrk="1" hangingPunct="1">
              <a:spcBef>
                <a:spcPct val="0"/>
              </a:spcBef>
              <a:buFontTx/>
              <a:buNone/>
            </a:pPr>
            <a:r>
              <a:rPr lang="en-US" altLang="en-US" sz="2400"/>
              <a:t>	that may be exploited</a:t>
            </a:r>
          </a:p>
        </p:txBody>
      </p:sp>
      <p:sp>
        <p:nvSpPr>
          <p:cNvPr id="45073" name="Text Box 17"/>
          <p:cNvSpPr txBox="1">
            <a:spLocks noChangeArrowheads="1"/>
          </p:cNvSpPr>
          <p:nvPr/>
        </p:nvSpPr>
        <p:spPr bwMode="auto">
          <a:xfrm>
            <a:off x="1200150" y="4259263"/>
            <a:ext cx="69564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firms can choose to exploit an industry structure,</a:t>
            </a:r>
          </a:p>
          <a:p>
            <a:pPr eaLnBrk="1" hangingPunct="1">
              <a:spcBef>
                <a:spcPct val="0"/>
              </a:spcBef>
              <a:buFontTx/>
              <a:buNone/>
            </a:pPr>
            <a:r>
              <a:rPr lang="en-US" altLang="en-US" sz="2400"/>
              <a:t>	continue business as usual, or exit the industry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45071"/>
                                        </p:tgtEl>
                                        <p:attrNameLst>
                                          <p:attrName>style.visibility</p:attrName>
                                        </p:attrNameLst>
                                      </p:cBhvr>
                                      <p:to>
                                        <p:strVal val="visible"/>
                                      </p:to>
                                    </p:set>
                                    <p:anim from="(-#ppt_w/2)" to="(#ppt_x)" calcmode="lin" valueType="num">
                                      <p:cBhvr>
                                        <p:cTn id="7" dur="600" fill="hold">
                                          <p:stCondLst>
                                            <p:cond delay="0"/>
                                          </p:stCondLst>
                                        </p:cTn>
                                        <p:tgtEl>
                                          <p:spTgt spid="45071"/>
                                        </p:tgtEl>
                                        <p:attrNameLst>
                                          <p:attrName>ppt_x</p:attrName>
                                        </p:attrNameLst>
                                      </p:cBhvr>
                                    </p:anim>
                                    <p:anim from="0" to="-1.0" calcmode="lin" valueType="num">
                                      <p:cBhvr>
                                        <p:cTn id="8" dur="200" decel="50000" autoRev="1" fill="hold">
                                          <p:stCondLst>
                                            <p:cond delay="600"/>
                                          </p:stCondLst>
                                        </p:cTn>
                                        <p:tgtEl>
                                          <p:spTgt spid="45071"/>
                                        </p:tgtEl>
                                        <p:attrNameLst>
                                          <p:attrName>xshear</p:attrName>
                                        </p:attrNameLst>
                                      </p:cBhvr>
                                    </p:anim>
                                    <p:animScale>
                                      <p:cBhvr>
                                        <p:cTn id="9" dur="200" decel="100000" autoRev="1" fill="hold">
                                          <p:stCondLst>
                                            <p:cond delay="600"/>
                                          </p:stCondLst>
                                        </p:cTn>
                                        <p:tgtEl>
                                          <p:spTgt spid="45071"/>
                                        </p:tgtEl>
                                      </p:cBhvr>
                                      <p:from x="100000" y="100000"/>
                                      <p:to x="80000" y="100000"/>
                                    </p:animScale>
                                    <p:anim by="(#ppt_h/3+#ppt_w*0.1)" calcmode="lin" valueType="num">
                                      <p:cBhvr additive="sum">
                                        <p:cTn id="10" dur="200" decel="100000" autoRev="1" fill="hold">
                                          <p:stCondLst>
                                            <p:cond delay="600"/>
                                          </p:stCondLst>
                                        </p:cTn>
                                        <p:tgtEl>
                                          <p:spTgt spid="45071"/>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7" presetClass="entr" presetSubtype="10" fill="hold" grpId="0" nodeType="clickEffect">
                                  <p:stCondLst>
                                    <p:cond delay="0"/>
                                  </p:stCondLst>
                                  <p:childTnLst>
                                    <p:set>
                                      <p:cBhvr>
                                        <p:cTn id="14" dur="1" fill="hold">
                                          <p:stCondLst>
                                            <p:cond delay="0"/>
                                          </p:stCondLst>
                                        </p:cTn>
                                        <p:tgtEl>
                                          <p:spTgt spid="45072"/>
                                        </p:tgtEl>
                                        <p:attrNameLst>
                                          <p:attrName>style.visibility</p:attrName>
                                        </p:attrNameLst>
                                      </p:cBhvr>
                                      <p:to>
                                        <p:strVal val="visible"/>
                                      </p:to>
                                    </p:set>
                                    <p:anim calcmode="lin" valueType="num">
                                      <p:cBhvr>
                                        <p:cTn id="15" dur="500" fill="hold"/>
                                        <p:tgtEl>
                                          <p:spTgt spid="45072"/>
                                        </p:tgtEl>
                                        <p:attrNameLst>
                                          <p:attrName>ppt_w</p:attrName>
                                        </p:attrNameLst>
                                      </p:cBhvr>
                                      <p:tavLst>
                                        <p:tav tm="0">
                                          <p:val>
                                            <p:fltVal val="0"/>
                                          </p:val>
                                        </p:tav>
                                        <p:tav tm="100000">
                                          <p:val>
                                            <p:strVal val="#ppt_w"/>
                                          </p:val>
                                        </p:tav>
                                      </p:tavLst>
                                    </p:anim>
                                    <p:anim calcmode="lin" valueType="num">
                                      <p:cBhvr>
                                        <p:cTn id="16" dur="500" fill="hold"/>
                                        <p:tgtEl>
                                          <p:spTgt spid="45072"/>
                                        </p:tgtEl>
                                        <p:attrNameLst>
                                          <p:attrName>ppt_h</p:attrName>
                                        </p:attrNameLst>
                                      </p:cBhvr>
                                      <p:tavLst>
                                        <p:tav tm="0">
                                          <p:val>
                                            <p:strVal val="#ppt_h"/>
                                          </p:val>
                                        </p:tav>
                                        <p:tav tm="100000">
                                          <p:val>
                                            <p:strVal val="#ppt_h"/>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5" presetClass="entr" presetSubtype="10" fill="hold" grpId="0" nodeType="clickEffect">
                                  <p:stCondLst>
                                    <p:cond delay="0"/>
                                  </p:stCondLst>
                                  <p:childTnLst>
                                    <p:set>
                                      <p:cBhvr>
                                        <p:cTn id="20" dur="1" fill="hold">
                                          <p:stCondLst>
                                            <p:cond delay="0"/>
                                          </p:stCondLst>
                                        </p:cTn>
                                        <p:tgtEl>
                                          <p:spTgt spid="45073"/>
                                        </p:tgtEl>
                                        <p:attrNameLst>
                                          <p:attrName>style.visibility</p:attrName>
                                        </p:attrNameLst>
                                      </p:cBhvr>
                                      <p:to>
                                        <p:strVal val="visible"/>
                                      </p:to>
                                    </p:set>
                                    <p:animEffect transition="in" filter="checkerboard(across)">
                                      <p:cBhvr>
                                        <p:cTn id="21" dur="500"/>
                                        <p:tgtEl>
                                          <p:spTgt spid="450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71" grpId="0"/>
      <p:bldP spid="45072" grpId="0"/>
      <p:bldP spid="4507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11"/>
          <p:cNvSpPr txBox="1">
            <a:spLocks noChangeArrowheads="1"/>
          </p:cNvSpPr>
          <p:nvPr/>
        </p:nvSpPr>
        <p:spPr bwMode="auto">
          <a:xfrm>
            <a:off x="241300" y="835025"/>
            <a:ext cx="85471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b="1"/>
              <a:t>Exploiting Industry Structure Opportunities</a:t>
            </a:r>
          </a:p>
        </p:txBody>
      </p:sp>
      <p:sp>
        <p:nvSpPr>
          <p:cNvPr id="39939" name="Text Box 12"/>
          <p:cNvSpPr txBox="1">
            <a:spLocks noChangeArrowheads="1"/>
          </p:cNvSpPr>
          <p:nvPr/>
        </p:nvSpPr>
        <p:spPr bwMode="auto">
          <a:xfrm>
            <a:off x="779463" y="1712913"/>
            <a:ext cx="501491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solidFill>
                  <a:srgbClr val="0000FF"/>
                </a:solidFill>
              </a:rPr>
              <a:t>Fragmented Industry Structure</a:t>
            </a:r>
          </a:p>
        </p:txBody>
      </p:sp>
      <p:sp>
        <p:nvSpPr>
          <p:cNvPr id="39940" name="Text Box 13"/>
          <p:cNvSpPr txBox="1">
            <a:spLocks noChangeArrowheads="1"/>
          </p:cNvSpPr>
          <p:nvPr/>
        </p:nvSpPr>
        <p:spPr bwMode="auto">
          <a:xfrm>
            <a:off x="488950" y="2444750"/>
            <a:ext cx="33702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u="sng"/>
              <a:t>Industry Characteristics</a:t>
            </a:r>
          </a:p>
        </p:txBody>
      </p:sp>
      <p:sp>
        <p:nvSpPr>
          <p:cNvPr id="39941" name="Text Box 14"/>
          <p:cNvSpPr txBox="1">
            <a:spLocks noChangeArrowheads="1"/>
          </p:cNvSpPr>
          <p:nvPr/>
        </p:nvSpPr>
        <p:spPr bwMode="auto">
          <a:xfrm>
            <a:off x="5772150" y="2430463"/>
            <a:ext cx="17605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u="sng"/>
              <a:t>Opportunity</a:t>
            </a:r>
          </a:p>
        </p:txBody>
      </p:sp>
      <p:sp>
        <p:nvSpPr>
          <p:cNvPr id="24591" name="Text Box 15"/>
          <p:cNvSpPr txBox="1">
            <a:spLocks noChangeArrowheads="1"/>
          </p:cNvSpPr>
          <p:nvPr/>
        </p:nvSpPr>
        <p:spPr bwMode="auto">
          <a:xfrm>
            <a:off x="285750" y="3041650"/>
            <a:ext cx="4137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large number of small firms</a:t>
            </a:r>
          </a:p>
        </p:txBody>
      </p:sp>
      <p:sp>
        <p:nvSpPr>
          <p:cNvPr id="24592" name="Text Box 16"/>
          <p:cNvSpPr txBox="1">
            <a:spLocks noChangeArrowheads="1"/>
          </p:cNvSpPr>
          <p:nvPr/>
        </p:nvSpPr>
        <p:spPr bwMode="auto">
          <a:xfrm>
            <a:off x="285750" y="3606800"/>
            <a:ext cx="29670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no dominant firms </a:t>
            </a:r>
          </a:p>
        </p:txBody>
      </p:sp>
      <p:sp>
        <p:nvSpPr>
          <p:cNvPr id="24593" name="Rectangle 17"/>
          <p:cNvSpPr>
            <a:spLocks noChangeArrowheads="1"/>
          </p:cNvSpPr>
          <p:nvPr/>
        </p:nvSpPr>
        <p:spPr bwMode="auto">
          <a:xfrm>
            <a:off x="285750" y="4171950"/>
            <a:ext cx="3783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no dominant technology </a:t>
            </a:r>
          </a:p>
        </p:txBody>
      </p:sp>
      <p:sp>
        <p:nvSpPr>
          <p:cNvPr id="24594" name="Text Box 18"/>
          <p:cNvSpPr txBox="1">
            <a:spLocks noChangeArrowheads="1"/>
          </p:cNvSpPr>
          <p:nvPr/>
        </p:nvSpPr>
        <p:spPr bwMode="auto">
          <a:xfrm>
            <a:off x="285750" y="4738688"/>
            <a:ext cx="39322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commodity type products </a:t>
            </a:r>
          </a:p>
        </p:txBody>
      </p:sp>
      <p:sp>
        <p:nvSpPr>
          <p:cNvPr id="24595" name="Text Box 19"/>
          <p:cNvSpPr txBox="1">
            <a:spLocks noChangeArrowheads="1"/>
          </p:cNvSpPr>
          <p:nvPr/>
        </p:nvSpPr>
        <p:spPr bwMode="auto">
          <a:xfrm>
            <a:off x="285750" y="5303838"/>
            <a:ext cx="32210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low barriers to entry </a:t>
            </a:r>
          </a:p>
        </p:txBody>
      </p:sp>
      <p:sp>
        <p:nvSpPr>
          <p:cNvPr id="24596" name="Text Box 20"/>
          <p:cNvSpPr txBox="1">
            <a:spLocks noChangeArrowheads="1"/>
          </p:cNvSpPr>
          <p:nvPr/>
        </p:nvSpPr>
        <p:spPr bwMode="auto">
          <a:xfrm>
            <a:off x="285750" y="5870575"/>
            <a:ext cx="46942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few, if any, economies of scale </a:t>
            </a:r>
          </a:p>
        </p:txBody>
      </p:sp>
      <p:sp>
        <p:nvSpPr>
          <p:cNvPr id="24597" name="Text Box 21"/>
          <p:cNvSpPr txBox="1">
            <a:spLocks noChangeArrowheads="1"/>
          </p:cNvSpPr>
          <p:nvPr/>
        </p:nvSpPr>
        <p:spPr bwMode="auto">
          <a:xfrm>
            <a:off x="5699125" y="2924175"/>
            <a:ext cx="2035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Consolidation</a:t>
            </a:r>
          </a:p>
        </p:txBody>
      </p:sp>
      <p:sp>
        <p:nvSpPr>
          <p:cNvPr id="24598" name="Text Box 22"/>
          <p:cNvSpPr txBox="1">
            <a:spLocks noChangeArrowheads="1"/>
          </p:cNvSpPr>
          <p:nvPr/>
        </p:nvSpPr>
        <p:spPr bwMode="auto">
          <a:xfrm>
            <a:off x="5815013" y="3417888"/>
            <a:ext cx="26114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buy competitors</a:t>
            </a:r>
          </a:p>
        </p:txBody>
      </p:sp>
      <p:sp>
        <p:nvSpPr>
          <p:cNvPr id="24599" name="Text Box 23"/>
          <p:cNvSpPr txBox="1">
            <a:spLocks noChangeArrowheads="1"/>
          </p:cNvSpPr>
          <p:nvPr/>
        </p:nvSpPr>
        <p:spPr bwMode="auto">
          <a:xfrm>
            <a:off x="5815013" y="4114800"/>
            <a:ext cx="3036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build market power</a:t>
            </a:r>
          </a:p>
        </p:txBody>
      </p:sp>
      <p:sp>
        <p:nvSpPr>
          <p:cNvPr id="24600" name="Text Box 24"/>
          <p:cNvSpPr txBox="1">
            <a:spLocks noChangeArrowheads="1"/>
          </p:cNvSpPr>
          <p:nvPr/>
        </p:nvSpPr>
        <p:spPr bwMode="auto">
          <a:xfrm>
            <a:off x="5800725" y="4710113"/>
            <a:ext cx="28590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exploit economies</a:t>
            </a:r>
          </a:p>
          <a:p>
            <a:pPr eaLnBrk="1" hangingPunct="1">
              <a:spcBef>
                <a:spcPct val="0"/>
              </a:spcBef>
              <a:buFontTx/>
              <a:buNone/>
            </a:pPr>
            <a:r>
              <a:rPr lang="en-US" altLang="en-US" sz="2400"/>
              <a:t>	of scale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591"/>
                                        </p:tgtEl>
                                        <p:attrNameLst>
                                          <p:attrName>style.visibility</p:attrName>
                                        </p:attrNameLst>
                                      </p:cBhvr>
                                      <p:to>
                                        <p:strVal val="visible"/>
                                      </p:to>
                                    </p:set>
                                    <p:anim calcmode="lin" valueType="num">
                                      <p:cBhvr additive="base">
                                        <p:cTn id="7" dur="500" fill="hold"/>
                                        <p:tgtEl>
                                          <p:spTgt spid="24591"/>
                                        </p:tgtEl>
                                        <p:attrNameLst>
                                          <p:attrName>ppt_x</p:attrName>
                                        </p:attrNameLst>
                                      </p:cBhvr>
                                      <p:tavLst>
                                        <p:tav tm="0">
                                          <p:val>
                                            <p:strVal val="#ppt_x"/>
                                          </p:val>
                                        </p:tav>
                                        <p:tav tm="100000">
                                          <p:val>
                                            <p:strVal val="#ppt_x"/>
                                          </p:val>
                                        </p:tav>
                                      </p:tavLst>
                                    </p:anim>
                                    <p:anim calcmode="lin" valueType="num">
                                      <p:cBhvr additive="base">
                                        <p:cTn id="8" dur="500" fill="hold"/>
                                        <p:tgtEl>
                                          <p:spTgt spid="24591"/>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4592"/>
                                        </p:tgtEl>
                                        <p:attrNameLst>
                                          <p:attrName>style.visibility</p:attrName>
                                        </p:attrNameLst>
                                      </p:cBhvr>
                                      <p:to>
                                        <p:strVal val="visible"/>
                                      </p:to>
                                    </p:set>
                                    <p:anim calcmode="lin" valueType="num">
                                      <p:cBhvr additive="base">
                                        <p:cTn id="13" dur="500" fill="hold"/>
                                        <p:tgtEl>
                                          <p:spTgt spid="24592"/>
                                        </p:tgtEl>
                                        <p:attrNameLst>
                                          <p:attrName>ppt_x</p:attrName>
                                        </p:attrNameLst>
                                      </p:cBhvr>
                                      <p:tavLst>
                                        <p:tav tm="0">
                                          <p:val>
                                            <p:strVal val="#ppt_x"/>
                                          </p:val>
                                        </p:tav>
                                        <p:tav tm="100000">
                                          <p:val>
                                            <p:strVal val="#ppt_x"/>
                                          </p:val>
                                        </p:tav>
                                      </p:tavLst>
                                    </p:anim>
                                    <p:anim calcmode="lin" valueType="num">
                                      <p:cBhvr additive="base">
                                        <p:cTn id="14" dur="500" fill="hold"/>
                                        <p:tgtEl>
                                          <p:spTgt spid="24592"/>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4593"/>
                                        </p:tgtEl>
                                        <p:attrNameLst>
                                          <p:attrName>style.visibility</p:attrName>
                                        </p:attrNameLst>
                                      </p:cBhvr>
                                      <p:to>
                                        <p:strVal val="visible"/>
                                      </p:to>
                                    </p:set>
                                    <p:anim calcmode="lin" valueType="num">
                                      <p:cBhvr additive="base">
                                        <p:cTn id="19" dur="500" fill="hold"/>
                                        <p:tgtEl>
                                          <p:spTgt spid="24593"/>
                                        </p:tgtEl>
                                        <p:attrNameLst>
                                          <p:attrName>ppt_x</p:attrName>
                                        </p:attrNameLst>
                                      </p:cBhvr>
                                      <p:tavLst>
                                        <p:tav tm="0">
                                          <p:val>
                                            <p:strVal val="#ppt_x"/>
                                          </p:val>
                                        </p:tav>
                                        <p:tav tm="100000">
                                          <p:val>
                                            <p:strVal val="#ppt_x"/>
                                          </p:val>
                                        </p:tav>
                                      </p:tavLst>
                                    </p:anim>
                                    <p:anim calcmode="lin" valueType="num">
                                      <p:cBhvr additive="base">
                                        <p:cTn id="20" dur="500" fill="hold"/>
                                        <p:tgtEl>
                                          <p:spTgt spid="24593"/>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4594"/>
                                        </p:tgtEl>
                                        <p:attrNameLst>
                                          <p:attrName>style.visibility</p:attrName>
                                        </p:attrNameLst>
                                      </p:cBhvr>
                                      <p:to>
                                        <p:strVal val="visible"/>
                                      </p:to>
                                    </p:set>
                                    <p:anim calcmode="lin" valueType="num">
                                      <p:cBhvr additive="base">
                                        <p:cTn id="25" dur="500" fill="hold"/>
                                        <p:tgtEl>
                                          <p:spTgt spid="24594"/>
                                        </p:tgtEl>
                                        <p:attrNameLst>
                                          <p:attrName>ppt_x</p:attrName>
                                        </p:attrNameLst>
                                      </p:cBhvr>
                                      <p:tavLst>
                                        <p:tav tm="0">
                                          <p:val>
                                            <p:strVal val="#ppt_x"/>
                                          </p:val>
                                        </p:tav>
                                        <p:tav tm="100000">
                                          <p:val>
                                            <p:strVal val="#ppt_x"/>
                                          </p:val>
                                        </p:tav>
                                      </p:tavLst>
                                    </p:anim>
                                    <p:anim calcmode="lin" valueType="num">
                                      <p:cBhvr additive="base">
                                        <p:cTn id="26" dur="500" fill="hold"/>
                                        <p:tgtEl>
                                          <p:spTgt spid="24594"/>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4595"/>
                                        </p:tgtEl>
                                        <p:attrNameLst>
                                          <p:attrName>style.visibility</p:attrName>
                                        </p:attrNameLst>
                                      </p:cBhvr>
                                      <p:to>
                                        <p:strVal val="visible"/>
                                      </p:to>
                                    </p:set>
                                    <p:anim calcmode="lin" valueType="num">
                                      <p:cBhvr additive="base">
                                        <p:cTn id="31" dur="500" fill="hold"/>
                                        <p:tgtEl>
                                          <p:spTgt spid="24595"/>
                                        </p:tgtEl>
                                        <p:attrNameLst>
                                          <p:attrName>ppt_x</p:attrName>
                                        </p:attrNameLst>
                                      </p:cBhvr>
                                      <p:tavLst>
                                        <p:tav tm="0">
                                          <p:val>
                                            <p:strVal val="#ppt_x"/>
                                          </p:val>
                                        </p:tav>
                                        <p:tav tm="100000">
                                          <p:val>
                                            <p:strVal val="#ppt_x"/>
                                          </p:val>
                                        </p:tav>
                                      </p:tavLst>
                                    </p:anim>
                                    <p:anim calcmode="lin" valueType="num">
                                      <p:cBhvr additive="base">
                                        <p:cTn id="32" dur="500" fill="hold"/>
                                        <p:tgtEl>
                                          <p:spTgt spid="24595"/>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4596"/>
                                        </p:tgtEl>
                                        <p:attrNameLst>
                                          <p:attrName>style.visibility</p:attrName>
                                        </p:attrNameLst>
                                      </p:cBhvr>
                                      <p:to>
                                        <p:strVal val="visible"/>
                                      </p:to>
                                    </p:set>
                                    <p:anim calcmode="lin" valueType="num">
                                      <p:cBhvr additive="base">
                                        <p:cTn id="37" dur="500" fill="hold"/>
                                        <p:tgtEl>
                                          <p:spTgt spid="24596"/>
                                        </p:tgtEl>
                                        <p:attrNameLst>
                                          <p:attrName>ppt_x</p:attrName>
                                        </p:attrNameLst>
                                      </p:cBhvr>
                                      <p:tavLst>
                                        <p:tav tm="0">
                                          <p:val>
                                            <p:strVal val="#ppt_x"/>
                                          </p:val>
                                        </p:tav>
                                        <p:tav tm="100000">
                                          <p:val>
                                            <p:strVal val="#ppt_x"/>
                                          </p:val>
                                        </p:tav>
                                      </p:tavLst>
                                    </p:anim>
                                    <p:anim calcmode="lin" valueType="num">
                                      <p:cBhvr additive="base">
                                        <p:cTn id="38" dur="500" fill="hold"/>
                                        <p:tgtEl>
                                          <p:spTgt spid="24596"/>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8" presetClass="entr" presetSubtype="16" fill="hold" grpId="0" nodeType="clickEffect">
                                  <p:stCondLst>
                                    <p:cond delay="0"/>
                                  </p:stCondLst>
                                  <p:childTnLst>
                                    <p:set>
                                      <p:cBhvr>
                                        <p:cTn id="42" dur="1" fill="hold">
                                          <p:stCondLst>
                                            <p:cond delay="0"/>
                                          </p:stCondLst>
                                        </p:cTn>
                                        <p:tgtEl>
                                          <p:spTgt spid="24597"/>
                                        </p:tgtEl>
                                        <p:attrNameLst>
                                          <p:attrName>style.visibility</p:attrName>
                                        </p:attrNameLst>
                                      </p:cBhvr>
                                      <p:to>
                                        <p:strVal val="visible"/>
                                      </p:to>
                                    </p:set>
                                    <p:animEffect transition="in" filter="diamond(in)">
                                      <p:cBhvr>
                                        <p:cTn id="43" dur="2000"/>
                                        <p:tgtEl>
                                          <p:spTgt spid="24597"/>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24598"/>
                                        </p:tgtEl>
                                        <p:attrNameLst>
                                          <p:attrName>style.visibility</p:attrName>
                                        </p:attrNameLst>
                                      </p:cBhvr>
                                      <p:to>
                                        <p:strVal val="visible"/>
                                      </p:to>
                                    </p:set>
                                    <p:anim calcmode="lin" valueType="num">
                                      <p:cBhvr additive="base">
                                        <p:cTn id="48" dur="500" fill="hold"/>
                                        <p:tgtEl>
                                          <p:spTgt spid="24598"/>
                                        </p:tgtEl>
                                        <p:attrNameLst>
                                          <p:attrName>ppt_x</p:attrName>
                                        </p:attrNameLst>
                                      </p:cBhvr>
                                      <p:tavLst>
                                        <p:tav tm="0">
                                          <p:val>
                                            <p:strVal val="#ppt_x"/>
                                          </p:val>
                                        </p:tav>
                                        <p:tav tm="100000">
                                          <p:val>
                                            <p:strVal val="#ppt_x"/>
                                          </p:val>
                                        </p:tav>
                                      </p:tavLst>
                                    </p:anim>
                                    <p:anim calcmode="lin" valueType="num">
                                      <p:cBhvr additive="base">
                                        <p:cTn id="49" dur="500" fill="hold"/>
                                        <p:tgtEl>
                                          <p:spTgt spid="24598"/>
                                        </p:tgtEl>
                                        <p:attrNameLst>
                                          <p:attrName>ppt_y</p:attrName>
                                        </p:attrNameLst>
                                      </p:cBhvr>
                                      <p:tavLst>
                                        <p:tav tm="0">
                                          <p:val>
                                            <p:strVal val="1+#ppt_h/2"/>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24599"/>
                                        </p:tgtEl>
                                        <p:attrNameLst>
                                          <p:attrName>style.visibility</p:attrName>
                                        </p:attrNameLst>
                                      </p:cBhvr>
                                      <p:to>
                                        <p:strVal val="visible"/>
                                      </p:to>
                                    </p:set>
                                    <p:anim calcmode="lin" valueType="num">
                                      <p:cBhvr additive="base">
                                        <p:cTn id="54" dur="500" fill="hold"/>
                                        <p:tgtEl>
                                          <p:spTgt spid="24599"/>
                                        </p:tgtEl>
                                        <p:attrNameLst>
                                          <p:attrName>ppt_x</p:attrName>
                                        </p:attrNameLst>
                                      </p:cBhvr>
                                      <p:tavLst>
                                        <p:tav tm="0">
                                          <p:val>
                                            <p:strVal val="#ppt_x"/>
                                          </p:val>
                                        </p:tav>
                                        <p:tav tm="100000">
                                          <p:val>
                                            <p:strVal val="#ppt_x"/>
                                          </p:val>
                                        </p:tav>
                                      </p:tavLst>
                                    </p:anim>
                                    <p:anim calcmode="lin" valueType="num">
                                      <p:cBhvr additive="base">
                                        <p:cTn id="55" dur="500" fill="hold"/>
                                        <p:tgtEl>
                                          <p:spTgt spid="24599"/>
                                        </p:tgtEl>
                                        <p:attrNameLst>
                                          <p:attrName>ppt_y</p:attrName>
                                        </p:attrNameLst>
                                      </p:cBhvr>
                                      <p:tavLst>
                                        <p:tav tm="0">
                                          <p:val>
                                            <p:strVal val="1+#ppt_h/2"/>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24600"/>
                                        </p:tgtEl>
                                        <p:attrNameLst>
                                          <p:attrName>style.visibility</p:attrName>
                                        </p:attrNameLst>
                                      </p:cBhvr>
                                      <p:to>
                                        <p:strVal val="visible"/>
                                      </p:to>
                                    </p:set>
                                    <p:anim calcmode="lin" valueType="num">
                                      <p:cBhvr additive="base">
                                        <p:cTn id="60" dur="500" fill="hold"/>
                                        <p:tgtEl>
                                          <p:spTgt spid="24600"/>
                                        </p:tgtEl>
                                        <p:attrNameLst>
                                          <p:attrName>ppt_x</p:attrName>
                                        </p:attrNameLst>
                                      </p:cBhvr>
                                      <p:tavLst>
                                        <p:tav tm="0">
                                          <p:val>
                                            <p:strVal val="#ppt_x"/>
                                          </p:val>
                                        </p:tav>
                                        <p:tav tm="100000">
                                          <p:val>
                                            <p:strVal val="#ppt_x"/>
                                          </p:val>
                                        </p:tav>
                                      </p:tavLst>
                                    </p:anim>
                                    <p:anim calcmode="lin" valueType="num">
                                      <p:cBhvr additive="base">
                                        <p:cTn id="61" dur="500" fill="hold"/>
                                        <p:tgtEl>
                                          <p:spTgt spid="246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91" grpId="0"/>
      <p:bldP spid="24592" grpId="0"/>
      <p:bldP spid="24593" grpId="0"/>
      <p:bldP spid="24594" grpId="0"/>
      <p:bldP spid="24595" grpId="0"/>
      <p:bldP spid="24596" grpId="0"/>
      <p:bldP spid="24597" grpId="0"/>
      <p:bldP spid="24598" grpId="0"/>
      <p:bldP spid="24599" grpId="0"/>
      <p:bldP spid="2460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10"/>
          <p:cNvSpPr txBox="1">
            <a:spLocks noChangeArrowheads="1"/>
          </p:cNvSpPr>
          <p:nvPr/>
        </p:nvSpPr>
        <p:spPr bwMode="auto">
          <a:xfrm>
            <a:off x="241300" y="835025"/>
            <a:ext cx="85471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b="1"/>
              <a:t>Exploiting Industry Structure Opportunities</a:t>
            </a:r>
          </a:p>
        </p:txBody>
      </p:sp>
      <p:sp>
        <p:nvSpPr>
          <p:cNvPr id="41987" name="Text Box 11"/>
          <p:cNvSpPr txBox="1">
            <a:spLocks noChangeArrowheads="1"/>
          </p:cNvSpPr>
          <p:nvPr/>
        </p:nvSpPr>
        <p:spPr bwMode="auto">
          <a:xfrm>
            <a:off x="779463" y="1712913"/>
            <a:ext cx="4618037"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solidFill>
                  <a:srgbClr val="0000FF"/>
                </a:solidFill>
              </a:rPr>
              <a:t>Emerging Industry Structure</a:t>
            </a:r>
          </a:p>
        </p:txBody>
      </p:sp>
      <p:sp>
        <p:nvSpPr>
          <p:cNvPr id="41988" name="Text Box 12"/>
          <p:cNvSpPr txBox="1">
            <a:spLocks noChangeArrowheads="1"/>
          </p:cNvSpPr>
          <p:nvPr/>
        </p:nvSpPr>
        <p:spPr bwMode="auto">
          <a:xfrm>
            <a:off x="488950" y="2444750"/>
            <a:ext cx="33702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u="sng"/>
              <a:t>Industry Characteristics</a:t>
            </a:r>
          </a:p>
        </p:txBody>
      </p:sp>
      <p:sp>
        <p:nvSpPr>
          <p:cNvPr id="41989" name="Text Box 13"/>
          <p:cNvSpPr txBox="1">
            <a:spLocks noChangeArrowheads="1"/>
          </p:cNvSpPr>
          <p:nvPr/>
        </p:nvSpPr>
        <p:spPr bwMode="auto">
          <a:xfrm>
            <a:off x="5772150" y="2430463"/>
            <a:ext cx="17605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u="sng"/>
              <a:t>Opportunity</a:t>
            </a:r>
          </a:p>
        </p:txBody>
      </p:sp>
      <p:sp>
        <p:nvSpPr>
          <p:cNvPr id="25614" name="Text Box 14"/>
          <p:cNvSpPr txBox="1">
            <a:spLocks noChangeArrowheads="1"/>
          </p:cNvSpPr>
          <p:nvPr/>
        </p:nvSpPr>
        <p:spPr bwMode="auto">
          <a:xfrm>
            <a:off x="212725" y="2924175"/>
            <a:ext cx="45529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new industry based on break</a:t>
            </a:r>
          </a:p>
          <a:p>
            <a:pPr eaLnBrk="1" hangingPunct="1">
              <a:spcBef>
                <a:spcPct val="0"/>
              </a:spcBef>
              <a:buFontTx/>
              <a:buNone/>
            </a:pPr>
            <a:r>
              <a:rPr lang="en-US" altLang="en-US" sz="2400"/>
              <a:t>	through technology or product </a:t>
            </a:r>
          </a:p>
        </p:txBody>
      </p:sp>
      <p:sp>
        <p:nvSpPr>
          <p:cNvPr id="25615" name="Text Box 15"/>
          <p:cNvSpPr txBox="1">
            <a:spLocks noChangeArrowheads="1"/>
          </p:cNvSpPr>
          <p:nvPr/>
        </p:nvSpPr>
        <p:spPr bwMode="auto">
          <a:xfrm>
            <a:off x="212725" y="3949700"/>
            <a:ext cx="37893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no product standard has </a:t>
            </a:r>
          </a:p>
          <a:p>
            <a:pPr eaLnBrk="1" hangingPunct="1">
              <a:spcBef>
                <a:spcPct val="0"/>
              </a:spcBef>
              <a:buFontTx/>
              <a:buNone/>
            </a:pPr>
            <a:r>
              <a:rPr lang="en-US" altLang="en-US" sz="2400"/>
              <a:t>	been reached </a:t>
            </a:r>
          </a:p>
        </p:txBody>
      </p:sp>
      <p:sp>
        <p:nvSpPr>
          <p:cNvPr id="25616" name="Text Box 16"/>
          <p:cNvSpPr txBox="1">
            <a:spLocks noChangeArrowheads="1"/>
          </p:cNvSpPr>
          <p:nvPr/>
        </p:nvSpPr>
        <p:spPr bwMode="auto">
          <a:xfrm>
            <a:off x="212725" y="4975225"/>
            <a:ext cx="4679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no dominant firm has emerged </a:t>
            </a:r>
          </a:p>
        </p:txBody>
      </p:sp>
      <p:sp>
        <p:nvSpPr>
          <p:cNvPr id="25617" name="Text Box 17"/>
          <p:cNvSpPr txBox="1">
            <a:spLocks noChangeArrowheads="1"/>
          </p:cNvSpPr>
          <p:nvPr/>
        </p:nvSpPr>
        <p:spPr bwMode="auto">
          <a:xfrm>
            <a:off x="212725" y="5637213"/>
            <a:ext cx="50927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new customers come from non-</a:t>
            </a:r>
          </a:p>
          <a:p>
            <a:pPr eaLnBrk="1" hangingPunct="1">
              <a:spcBef>
                <a:spcPct val="0"/>
              </a:spcBef>
              <a:buFontTx/>
              <a:buNone/>
            </a:pPr>
            <a:r>
              <a:rPr lang="en-US" altLang="en-US" sz="2400"/>
              <a:t>	consumption not from competitors </a:t>
            </a:r>
          </a:p>
        </p:txBody>
      </p:sp>
      <p:sp>
        <p:nvSpPr>
          <p:cNvPr id="25618" name="Text Box 18"/>
          <p:cNvSpPr txBox="1">
            <a:spLocks noChangeArrowheads="1"/>
          </p:cNvSpPr>
          <p:nvPr/>
        </p:nvSpPr>
        <p:spPr bwMode="auto">
          <a:xfrm>
            <a:off x="5335588" y="2952750"/>
            <a:ext cx="37417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First mover advantages </a:t>
            </a:r>
          </a:p>
        </p:txBody>
      </p:sp>
      <p:sp>
        <p:nvSpPr>
          <p:cNvPr id="25619" name="Text Box 19"/>
          <p:cNvSpPr txBox="1">
            <a:spLocks noChangeArrowheads="1"/>
          </p:cNvSpPr>
          <p:nvPr/>
        </p:nvSpPr>
        <p:spPr bwMode="auto">
          <a:xfrm>
            <a:off x="5670550" y="3606800"/>
            <a:ext cx="3290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technology standard </a:t>
            </a:r>
          </a:p>
        </p:txBody>
      </p:sp>
      <p:sp>
        <p:nvSpPr>
          <p:cNvPr id="25620" name="Text Box 20"/>
          <p:cNvSpPr txBox="1">
            <a:spLocks noChangeArrowheads="1"/>
          </p:cNvSpPr>
          <p:nvPr/>
        </p:nvSpPr>
        <p:spPr bwMode="auto">
          <a:xfrm>
            <a:off x="5670550" y="4237038"/>
            <a:ext cx="2773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locking-up assets</a:t>
            </a:r>
          </a:p>
        </p:txBody>
      </p:sp>
      <p:sp>
        <p:nvSpPr>
          <p:cNvPr id="25621" name="Text Box 21"/>
          <p:cNvSpPr txBox="1">
            <a:spLocks noChangeArrowheads="1"/>
          </p:cNvSpPr>
          <p:nvPr/>
        </p:nvSpPr>
        <p:spPr bwMode="auto">
          <a:xfrm>
            <a:off x="5670550" y="4868863"/>
            <a:ext cx="28416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creating switching</a:t>
            </a:r>
          </a:p>
          <a:p>
            <a:pPr eaLnBrk="1" hangingPunct="1">
              <a:spcBef>
                <a:spcPct val="0"/>
              </a:spcBef>
              <a:buFontTx/>
              <a:buNone/>
            </a:pPr>
            <a:r>
              <a:rPr lang="en-US" altLang="en-US" sz="2400"/>
              <a:t>	costs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5614"/>
                                        </p:tgtEl>
                                        <p:attrNameLst>
                                          <p:attrName>style.visibility</p:attrName>
                                        </p:attrNameLst>
                                      </p:cBhvr>
                                      <p:to>
                                        <p:strVal val="visible"/>
                                      </p:to>
                                    </p:set>
                                    <p:animEffect transition="in" filter="checkerboard(across)">
                                      <p:cBhvr>
                                        <p:cTn id="7" dur="500"/>
                                        <p:tgtEl>
                                          <p:spTgt spid="256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5615"/>
                                        </p:tgtEl>
                                        <p:attrNameLst>
                                          <p:attrName>style.visibility</p:attrName>
                                        </p:attrNameLst>
                                      </p:cBhvr>
                                      <p:to>
                                        <p:strVal val="visible"/>
                                      </p:to>
                                    </p:set>
                                    <p:animEffect transition="in" filter="checkerboard(across)">
                                      <p:cBhvr>
                                        <p:cTn id="12" dur="500"/>
                                        <p:tgtEl>
                                          <p:spTgt spid="2561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5616"/>
                                        </p:tgtEl>
                                        <p:attrNameLst>
                                          <p:attrName>style.visibility</p:attrName>
                                        </p:attrNameLst>
                                      </p:cBhvr>
                                      <p:to>
                                        <p:strVal val="visible"/>
                                      </p:to>
                                    </p:set>
                                    <p:animEffect transition="in" filter="checkerboard(across)">
                                      <p:cBhvr>
                                        <p:cTn id="17" dur="500"/>
                                        <p:tgtEl>
                                          <p:spTgt spid="2561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25617"/>
                                        </p:tgtEl>
                                        <p:attrNameLst>
                                          <p:attrName>style.visibility</p:attrName>
                                        </p:attrNameLst>
                                      </p:cBhvr>
                                      <p:to>
                                        <p:strVal val="visible"/>
                                      </p:to>
                                    </p:set>
                                    <p:animEffect transition="in" filter="checkerboard(across)">
                                      <p:cBhvr>
                                        <p:cTn id="22" dur="500"/>
                                        <p:tgtEl>
                                          <p:spTgt spid="2561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25618"/>
                                        </p:tgtEl>
                                        <p:attrNameLst>
                                          <p:attrName>style.visibility</p:attrName>
                                        </p:attrNameLst>
                                      </p:cBhvr>
                                      <p:to>
                                        <p:strVal val="visible"/>
                                      </p:to>
                                    </p:set>
                                    <p:anim calcmode="lin" valueType="num">
                                      <p:cBhvr additive="base">
                                        <p:cTn id="27" dur="500" fill="hold"/>
                                        <p:tgtEl>
                                          <p:spTgt spid="25618"/>
                                        </p:tgtEl>
                                        <p:attrNameLst>
                                          <p:attrName>ppt_x</p:attrName>
                                        </p:attrNameLst>
                                      </p:cBhvr>
                                      <p:tavLst>
                                        <p:tav tm="0">
                                          <p:val>
                                            <p:strVal val="1+#ppt_w/2"/>
                                          </p:val>
                                        </p:tav>
                                        <p:tav tm="100000">
                                          <p:val>
                                            <p:strVal val="#ppt_x"/>
                                          </p:val>
                                        </p:tav>
                                      </p:tavLst>
                                    </p:anim>
                                    <p:anim calcmode="lin" valueType="num">
                                      <p:cBhvr additive="base">
                                        <p:cTn id="28" dur="500" fill="hold"/>
                                        <p:tgtEl>
                                          <p:spTgt spid="25618"/>
                                        </p:tgtEl>
                                        <p:attrNameLst>
                                          <p:attrName>ppt_y</p:attrName>
                                        </p:attrNameLst>
                                      </p:cBhvr>
                                      <p:tavLst>
                                        <p:tav tm="0">
                                          <p:val>
                                            <p:strVal val="#ppt_y"/>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5619"/>
                                        </p:tgtEl>
                                        <p:attrNameLst>
                                          <p:attrName>style.visibility</p:attrName>
                                        </p:attrNameLst>
                                      </p:cBhvr>
                                      <p:to>
                                        <p:strVal val="visible"/>
                                      </p:to>
                                    </p:set>
                                    <p:anim calcmode="lin" valueType="num">
                                      <p:cBhvr additive="base">
                                        <p:cTn id="33" dur="500" fill="hold"/>
                                        <p:tgtEl>
                                          <p:spTgt spid="25619"/>
                                        </p:tgtEl>
                                        <p:attrNameLst>
                                          <p:attrName>ppt_x</p:attrName>
                                        </p:attrNameLst>
                                      </p:cBhvr>
                                      <p:tavLst>
                                        <p:tav tm="0">
                                          <p:val>
                                            <p:strVal val="#ppt_x"/>
                                          </p:val>
                                        </p:tav>
                                        <p:tav tm="100000">
                                          <p:val>
                                            <p:strVal val="#ppt_x"/>
                                          </p:val>
                                        </p:tav>
                                      </p:tavLst>
                                    </p:anim>
                                    <p:anim calcmode="lin" valueType="num">
                                      <p:cBhvr additive="base">
                                        <p:cTn id="34" dur="500" fill="hold"/>
                                        <p:tgtEl>
                                          <p:spTgt spid="25619"/>
                                        </p:tgtEl>
                                        <p:attrNameLst>
                                          <p:attrName>ppt_y</p:attrName>
                                        </p:attrNameLst>
                                      </p:cBhvr>
                                      <p:tavLst>
                                        <p:tav tm="0">
                                          <p:val>
                                            <p:strVal val="1+#ppt_h/2"/>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5620"/>
                                        </p:tgtEl>
                                        <p:attrNameLst>
                                          <p:attrName>style.visibility</p:attrName>
                                        </p:attrNameLst>
                                      </p:cBhvr>
                                      <p:to>
                                        <p:strVal val="visible"/>
                                      </p:to>
                                    </p:set>
                                    <p:anim calcmode="lin" valueType="num">
                                      <p:cBhvr additive="base">
                                        <p:cTn id="39" dur="500" fill="hold"/>
                                        <p:tgtEl>
                                          <p:spTgt spid="25620"/>
                                        </p:tgtEl>
                                        <p:attrNameLst>
                                          <p:attrName>ppt_x</p:attrName>
                                        </p:attrNameLst>
                                      </p:cBhvr>
                                      <p:tavLst>
                                        <p:tav tm="0">
                                          <p:val>
                                            <p:strVal val="#ppt_x"/>
                                          </p:val>
                                        </p:tav>
                                        <p:tav tm="100000">
                                          <p:val>
                                            <p:strVal val="#ppt_x"/>
                                          </p:val>
                                        </p:tav>
                                      </p:tavLst>
                                    </p:anim>
                                    <p:anim calcmode="lin" valueType="num">
                                      <p:cBhvr additive="base">
                                        <p:cTn id="40" dur="500" fill="hold"/>
                                        <p:tgtEl>
                                          <p:spTgt spid="25620"/>
                                        </p:tgtEl>
                                        <p:attrNameLst>
                                          <p:attrName>ppt_y</p:attrName>
                                        </p:attrNameLst>
                                      </p:cBhvr>
                                      <p:tavLst>
                                        <p:tav tm="0">
                                          <p:val>
                                            <p:strVal val="1+#ppt_h/2"/>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25621"/>
                                        </p:tgtEl>
                                        <p:attrNameLst>
                                          <p:attrName>style.visibility</p:attrName>
                                        </p:attrNameLst>
                                      </p:cBhvr>
                                      <p:to>
                                        <p:strVal val="visible"/>
                                      </p:to>
                                    </p:set>
                                    <p:anim calcmode="lin" valueType="num">
                                      <p:cBhvr additive="base">
                                        <p:cTn id="45" dur="500" fill="hold"/>
                                        <p:tgtEl>
                                          <p:spTgt spid="25621"/>
                                        </p:tgtEl>
                                        <p:attrNameLst>
                                          <p:attrName>ppt_x</p:attrName>
                                        </p:attrNameLst>
                                      </p:cBhvr>
                                      <p:tavLst>
                                        <p:tav tm="0">
                                          <p:val>
                                            <p:strVal val="#ppt_x"/>
                                          </p:val>
                                        </p:tav>
                                        <p:tav tm="100000">
                                          <p:val>
                                            <p:strVal val="#ppt_x"/>
                                          </p:val>
                                        </p:tav>
                                      </p:tavLst>
                                    </p:anim>
                                    <p:anim calcmode="lin" valueType="num">
                                      <p:cBhvr additive="base">
                                        <p:cTn id="46" dur="500" fill="hold"/>
                                        <p:tgtEl>
                                          <p:spTgt spid="256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14" grpId="0"/>
      <p:bldP spid="25615" grpId="0"/>
      <p:bldP spid="25616" grpId="0"/>
      <p:bldP spid="25617" grpId="0"/>
      <p:bldP spid="25618" grpId="0"/>
      <p:bldP spid="25619" grpId="0"/>
      <p:bldP spid="25620" grpId="0"/>
      <p:bldP spid="2562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9"/>
          <p:cNvSpPr txBox="1">
            <a:spLocks noChangeArrowheads="1"/>
          </p:cNvSpPr>
          <p:nvPr/>
        </p:nvSpPr>
        <p:spPr bwMode="auto">
          <a:xfrm>
            <a:off x="241300" y="835025"/>
            <a:ext cx="85471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b="1"/>
              <a:t>Exploiting Industry Structure Opportunities</a:t>
            </a:r>
          </a:p>
        </p:txBody>
      </p:sp>
      <p:sp>
        <p:nvSpPr>
          <p:cNvPr id="44035" name="Text Box 10"/>
          <p:cNvSpPr txBox="1">
            <a:spLocks noChangeArrowheads="1"/>
          </p:cNvSpPr>
          <p:nvPr/>
        </p:nvSpPr>
        <p:spPr bwMode="auto">
          <a:xfrm>
            <a:off x="779463" y="1712913"/>
            <a:ext cx="420211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solidFill>
                  <a:srgbClr val="0000FF"/>
                </a:solidFill>
              </a:rPr>
              <a:t>Mature Industry Structure</a:t>
            </a:r>
          </a:p>
        </p:txBody>
      </p:sp>
      <p:sp>
        <p:nvSpPr>
          <p:cNvPr id="44036" name="Text Box 11"/>
          <p:cNvSpPr txBox="1">
            <a:spLocks noChangeArrowheads="1"/>
          </p:cNvSpPr>
          <p:nvPr/>
        </p:nvSpPr>
        <p:spPr bwMode="auto">
          <a:xfrm>
            <a:off x="488950" y="2444750"/>
            <a:ext cx="33702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u="sng"/>
              <a:t>Industry Characteristics</a:t>
            </a:r>
          </a:p>
        </p:txBody>
      </p:sp>
      <p:sp>
        <p:nvSpPr>
          <p:cNvPr id="44037" name="Text Box 12"/>
          <p:cNvSpPr txBox="1">
            <a:spLocks noChangeArrowheads="1"/>
          </p:cNvSpPr>
          <p:nvPr/>
        </p:nvSpPr>
        <p:spPr bwMode="auto">
          <a:xfrm>
            <a:off x="5772150" y="2430463"/>
            <a:ext cx="19986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u="sng"/>
              <a:t>Opportunities</a:t>
            </a:r>
          </a:p>
        </p:txBody>
      </p:sp>
      <p:sp>
        <p:nvSpPr>
          <p:cNvPr id="26637" name="Text Box 13"/>
          <p:cNvSpPr txBox="1">
            <a:spLocks noChangeArrowheads="1"/>
          </p:cNvSpPr>
          <p:nvPr/>
        </p:nvSpPr>
        <p:spPr bwMode="auto">
          <a:xfrm>
            <a:off x="169863" y="2924175"/>
            <a:ext cx="4071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slowing growth in demand </a:t>
            </a:r>
          </a:p>
        </p:txBody>
      </p:sp>
      <p:sp>
        <p:nvSpPr>
          <p:cNvPr id="26638" name="Text Box 14"/>
          <p:cNvSpPr txBox="1">
            <a:spLocks noChangeArrowheads="1"/>
          </p:cNvSpPr>
          <p:nvPr/>
        </p:nvSpPr>
        <p:spPr bwMode="auto">
          <a:xfrm>
            <a:off x="169863" y="3571875"/>
            <a:ext cx="41544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technology standard exists </a:t>
            </a:r>
          </a:p>
        </p:txBody>
      </p:sp>
      <p:sp>
        <p:nvSpPr>
          <p:cNvPr id="26639" name="Text Box 15"/>
          <p:cNvSpPr txBox="1">
            <a:spLocks noChangeArrowheads="1"/>
          </p:cNvSpPr>
          <p:nvPr/>
        </p:nvSpPr>
        <p:spPr bwMode="auto">
          <a:xfrm>
            <a:off x="169863" y="4221163"/>
            <a:ext cx="3556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increasing international</a:t>
            </a:r>
          </a:p>
          <a:p>
            <a:pPr eaLnBrk="1" hangingPunct="1">
              <a:spcBef>
                <a:spcPct val="0"/>
              </a:spcBef>
              <a:buFontTx/>
              <a:buNone/>
            </a:pPr>
            <a:r>
              <a:rPr lang="en-US" altLang="en-US" sz="2400"/>
              <a:t>	competition </a:t>
            </a:r>
          </a:p>
        </p:txBody>
      </p:sp>
      <p:sp>
        <p:nvSpPr>
          <p:cNvPr id="26640" name="Text Box 16"/>
          <p:cNvSpPr txBox="1">
            <a:spLocks noChangeArrowheads="1"/>
          </p:cNvSpPr>
          <p:nvPr/>
        </p:nvSpPr>
        <p:spPr bwMode="auto">
          <a:xfrm>
            <a:off x="169863" y="5235575"/>
            <a:ext cx="4546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industry-wide profits declining </a:t>
            </a:r>
          </a:p>
        </p:txBody>
      </p:sp>
      <p:sp>
        <p:nvSpPr>
          <p:cNvPr id="26641" name="Text Box 17"/>
          <p:cNvSpPr txBox="1">
            <a:spLocks noChangeArrowheads="1"/>
          </p:cNvSpPr>
          <p:nvPr/>
        </p:nvSpPr>
        <p:spPr bwMode="auto">
          <a:xfrm>
            <a:off x="169863" y="5884863"/>
            <a:ext cx="3757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industry exit is beginning</a:t>
            </a:r>
          </a:p>
        </p:txBody>
      </p:sp>
      <p:sp>
        <p:nvSpPr>
          <p:cNvPr id="26642" name="Text Box 18"/>
          <p:cNvSpPr txBox="1">
            <a:spLocks noChangeArrowheads="1"/>
          </p:cNvSpPr>
          <p:nvPr/>
        </p:nvSpPr>
        <p:spPr bwMode="auto">
          <a:xfrm>
            <a:off x="5365750" y="2895600"/>
            <a:ext cx="3470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Refine current products </a:t>
            </a:r>
          </a:p>
        </p:txBody>
      </p:sp>
      <p:sp>
        <p:nvSpPr>
          <p:cNvPr id="26643" name="Text Box 19"/>
          <p:cNvSpPr txBox="1">
            <a:spLocks noChangeArrowheads="1"/>
          </p:cNvSpPr>
          <p:nvPr/>
        </p:nvSpPr>
        <p:spPr bwMode="auto">
          <a:xfrm>
            <a:off x="5594350" y="3663950"/>
            <a:ext cx="26368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improve service </a:t>
            </a:r>
          </a:p>
        </p:txBody>
      </p:sp>
      <p:sp>
        <p:nvSpPr>
          <p:cNvPr id="26644" name="Text Box 20"/>
          <p:cNvSpPr txBox="1">
            <a:spLocks noChangeArrowheads="1"/>
          </p:cNvSpPr>
          <p:nvPr/>
        </p:nvSpPr>
        <p:spPr bwMode="auto">
          <a:xfrm>
            <a:off x="5607050" y="4433888"/>
            <a:ext cx="3044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process innovation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26637"/>
                                        </p:tgtEl>
                                        <p:attrNameLst>
                                          <p:attrName>style.visibility</p:attrName>
                                        </p:attrNameLst>
                                      </p:cBhvr>
                                      <p:to>
                                        <p:strVal val="visible"/>
                                      </p:to>
                                    </p:set>
                                    <p:anim calcmode="lin" valueType="num">
                                      <p:cBhvr>
                                        <p:cTn id="7" dur="500" fill="hold"/>
                                        <p:tgtEl>
                                          <p:spTgt spid="26637"/>
                                        </p:tgtEl>
                                        <p:attrNameLst>
                                          <p:attrName>ppt_w</p:attrName>
                                        </p:attrNameLst>
                                      </p:cBhvr>
                                      <p:tavLst>
                                        <p:tav tm="0">
                                          <p:val>
                                            <p:fltVal val="0"/>
                                          </p:val>
                                        </p:tav>
                                        <p:tav tm="100000">
                                          <p:val>
                                            <p:strVal val="#ppt_w"/>
                                          </p:val>
                                        </p:tav>
                                      </p:tavLst>
                                    </p:anim>
                                    <p:anim calcmode="lin" valueType="num">
                                      <p:cBhvr>
                                        <p:cTn id="8" dur="500" fill="hold"/>
                                        <p:tgtEl>
                                          <p:spTgt spid="26637"/>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26638"/>
                                        </p:tgtEl>
                                        <p:attrNameLst>
                                          <p:attrName>style.visibility</p:attrName>
                                        </p:attrNameLst>
                                      </p:cBhvr>
                                      <p:to>
                                        <p:strVal val="visible"/>
                                      </p:to>
                                    </p:set>
                                    <p:animEffect transition="in" filter="checkerboard(across)">
                                      <p:cBhvr>
                                        <p:cTn id="13" dur="500"/>
                                        <p:tgtEl>
                                          <p:spTgt spid="26638"/>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26639"/>
                                        </p:tgtEl>
                                        <p:attrNameLst>
                                          <p:attrName>style.visibility</p:attrName>
                                        </p:attrNameLst>
                                      </p:cBhvr>
                                      <p:to>
                                        <p:strVal val="visible"/>
                                      </p:to>
                                    </p:set>
                                    <p:animEffect transition="in" filter="blinds(horizontal)">
                                      <p:cBhvr>
                                        <p:cTn id="18" dur="500"/>
                                        <p:tgtEl>
                                          <p:spTgt spid="26639"/>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26640"/>
                                        </p:tgtEl>
                                        <p:attrNameLst>
                                          <p:attrName>style.visibility</p:attrName>
                                        </p:attrNameLst>
                                      </p:cBhvr>
                                      <p:to>
                                        <p:strVal val="visible"/>
                                      </p:to>
                                    </p:set>
                                    <p:animEffect transition="in" filter="diamond(in)">
                                      <p:cBhvr>
                                        <p:cTn id="23" dur="1000"/>
                                        <p:tgtEl>
                                          <p:spTgt spid="26640"/>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7" presetClass="entr" presetSubtype="10" fill="hold" grpId="0" nodeType="clickEffect">
                                  <p:stCondLst>
                                    <p:cond delay="0"/>
                                  </p:stCondLst>
                                  <p:childTnLst>
                                    <p:set>
                                      <p:cBhvr>
                                        <p:cTn id="27" dur="1" fill="hold">
                                          <p:stCondLst>
                                            <p:cond delay="0"/>
                                          </p:stCondLst>
                                        </p:cTn>
                                        <p:tgtEl>
                                          <p:spTgt spid="26641"/>
                                        </p:tgtEl>
                                        <p:attrNameLst>
                                          <p:attrName>style.visibility</p:attrName>
                                        </p:attrNameLst>
                                      </p:cBhvr>
                                      <p:to>
                                        <p:strVal val="visible"/>
                                      </p:to>
                                    </p:set>
                                    <p:anim calcmode="lin" valueType="num">
                                      <p:cBhvr>
                                        <p:cTn id="28" dur="500" fill="hold"/>
                                        <p:tgtEl>
                                          <p:spTgt spid="26641"/>
                                        </p:tgtEl>
                                        <p:attrNameLst>
                                          <p:attrName>ppt_w</p:attrName>
                                        </p:attrNameLst>
                                      </p:cBhvr>
                                      <p:tavLst>
                                        <p:tav tm="0">
                                          <p:val>
                                            <p:fltVal val="0"/>
                                          </p:val>
                                        </p:tav>
                                        <p:tav tm="100000">
                                          <p:val>
                                            <p:strVal val="#ppt_w"/>
                                          </p:val>
                                        </p:tav>
                                      </p:tavLst>
                                    </p:anim>
                                    <p:anim calcmode="lin" valueType="num">
                                      <p:cBhvr>
                                        <p:cTn id="29" dur="500" fill="hold"/>
                                        <p:tgtEl>
                                          <p:spTgt spid="26641"/>
                                        </p:tgtEl>
                                        <p:attrNameLst>
                                          <p:attrName>ppt_h</p:attrName>
                                        </p:attrNameLst>
                                      </p:cBhvr>
                                      <p:tavLst>
                                        <p:tav tm="0">
                                          <p:val>
                                            <p:strVal val="#ppt_h"/>
                                          </p:val>
                                        </p:tav>
                                        <p:tav tm="100000">
                                          <p:val>
                                            <p:strVal val="#ppt_h"/>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26642"/>
                                        </p:tgtEl>
                                        <p:attrNameLst>
                                          <p:attrName>style.visibility</p:attrName>
                                        </p:attrNameLst>
                                      </p:cBhvr>
                                      <p:to>
                                        <p:strVal val="visible"/>
                                      </p:to>
                                    </p:set>
                                    <p:animEffect transition="in" filter="dissolve">
                                      <p:cBhvr>
                                        <p:cTn id="34" dur="500"/>
                                        <p:tgtEl>
                                          <p:spTgt spid="26642"/>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5" presetClass="entr" presetSubtype="10" fill="hold" grpId="0" nodeType="clickEffect">
                                  <p:stCondLst>
                                    <p:cond delay="0"/>
                                  </p:stCondLst>
                                  <p:childTnLst>
                                    <p:set>
                                      <p:cBhvr>
                                        <p:cTn id="38" dur="1" fill="hold">
                                          <p:stCondLst>
                                            <p:cond delay="0"/>
                                          </p:stCondLst>
                                        </p:cTn>
                                        <p:tgtEl>
                                          <p:spTgt spid="26643"/>
                                        </p:tgtEl>
                                        <p:attrNameLst>
                                          <p:attrName>style.visibility</p:attrName>
                                        </p:attrNameLst>
                                      </p:cBhvr>
                                      <p:to>
                                        <p:strVal val="visible"/>
                                      </p:to>
                                    </p:set>
                                    <p:animEffect transition="in" filter="checkerboard(across)">
                                      <p:cBhvr>
                                        <p:cTn id="39" dur="500"/>
                                        <p:tgtEl>
                                          <p:spTgt spid="26643"/>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7" presetClass="entr" presetSubtype="10" fill="hold" grpId="0" nodeType="clickEffect">
                                  <p:stCondLst>
                                    <p:cond delay="0"/>
                                  </p:stCondLst>
                                  <p:childTnLst>
                                    <p:set>
                                      <p:cBhvr>
                                        <p:cTn id="43" dur="1" fill="hold">
                                          <p:stCondLst>
                                            <p:cond delay="0"/>
                                          </p:stCondLst>
                                        </p:cTn>
                                        <p:tgtEl>
                                          <p:spTgt spid="26644"/>
                                        </p:tgtEl>
                                        <p:attrNameLst>
                                          <p:attrName>style.visibility</p:attrName>
                                        </p:attrNameLst>
                                      </p:cBhvr>
                                      <p:to>
                                        <p:strVal val="visible"/>
                                      </p:to>
                                    </p:set>
                                    <p:anim calcmode="lin" valueType="num">
                                      <p:cBhvr>
                                        <p:cTn id="44" dur="500" fill="hold"/>
                                        <p:tgtEl>
                                          <p:spTgt spid="26644"/>
                                        </p:tgtEl>
                                        <p:attrNameLst>
                                          <p:attrName>ppt_w</p:attrName>
                                        </p:attrNameLst>
                                      </p:cBhvr>
                                      <p:tavLst>
                                        <p:tav tm="0">
                                          <p:val>
                                            <p:fltVal val="0"/>
                                          </p:val>
                                        </p:tav>
                                        <p:tav tm="100000">
                                          <p:val>
                                            <p:strVal val="#ppt_w"/>
                                          </p:val>
                                        </p:tav>
                                      </p:tavLst>
                                    </p:anim>
                                    <p:anim calcmode="lin" valueType="num">
                                      <p:cBhvr>
                                        <p:cTn id="45" dur="500" fill="hold"/>
                                        <p:tgtEl>
                                          <p:spTgt spid="2664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7" grpId="0"/>
      <p:bldP spid="26638" grpId="0"/>
      <p:bldP spid="26639" grpId="0"/>
      <p:bldP spid="26640" grpId="0"/>
      <p:bldP spid="26641" grpId="0"/>
      <p:bldP spid="26642" grpId="0"/>
      <p:bldP spid="26643" grpId="0"/>
      <p:bldP spid="2664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9"/>
          <p:cNvSpPr txBox="1">
            <a:spLocks noChangeArrowheads="1"/>
          </p:cNvSpPr>
          <p:nvPr/>
        </p:nvSpPr>
        <p:spPr bwMode="auto">
          <a:xfrm>
            <a:off x="671513" y="1004888"/>
            <a:ext cx="478472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b="1"/>
              <a:t>Why External Analysis?</a:t>
            </a:r>
          </a:p>
        </p:txBody>
      </p:sp>
      <p:sp>
        <p:nvSpPr>
          <p:cNvPr id="11274" name="Text Box 10"/>
          <p:cNvSpPr txBox="1">
            <a:spLocks noChangeArrowheads="1"/>
          </p:cNvSpPr>
          <p:nvPr/>
        </p:nvSpPr>
        <p:spPr bwMode="auto">
          <a:xfrm>
            <a:off x="1071563" y="1887538"/>
            <a:ext cx="5329237"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solidFill>
                  <a:srgbClr val="0000FF"/>
                </a:solidFill>
              </a:rPr>
              <a:t>External analysis allows firms to:</a:t>
            </a:r>
          </a:p>
        </p:txBody>
      </p:sp>
      <p:sp>
        <p:nvSpPr>
          <p:cNvPr id="11275" name="Text Box 11"/>
          <p:cNvSpPr txBox="1">
            <a:spLocks noChangeArrowheads="1"/>
          </p:cNvSpPr>
          <p:nvPr/>
        </p:nvSpPr>
        <p:spPr bwMode="auto">
          <a:xfrm>
            <a:off x="1558925" y="2752725"/>
            <a:ext cx="4994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discover threats and opportunities</a:t>
            </a:r>
          </a:p>
        </p:txBody>
      </p:sp>
      <p:sp>
        <p:nvSpPr>
          <p:cNvPr id="11276" name="Text Box 12"/>
          <p:cNvSpPr txBox="1">
            <a:spLocks noChangeArrowheads="1"/>
          </p:cNvSpPr>
          <p:nvPr/>
        </p:nvSpPr>
        <p:spPr bwMode="auto">
          <a:xfrm>
            <a:off x="1558925" y="3498850"/>
            <a:ext cx="71802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see if above normal profits are likely in an industry</a:t>
            </a:r>
          </a:p>
        </p:txBody>
      </p:sp>
      <p:sp>
        <p:nvSpPr>
          <p:cNvPr id="11278" name="Text Box 14"/>
          <p:cNvSpPr txBox="1">
            <a:spLocks noChangeArrowheads="1"/>
          </p:cNvSpPr>
          <p:nvPr/>
        </p:nvSpPr>
        <p:spPr bwMode="auto">
          <a:xfrm>
            <a:off x="1558925" y="4244975"/>
            <a:ext cx="65690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better understand the nature of competition in</a:t>
            </a:r>
          </a:p>
          <a:p>
            <a:pPr eaLnBrk="1" hangingPunct="1">
              <a:spcBef>
                <a:spcPct val="0"/>
              </a:spcBef>
              <a:buFontTx/>
              <a:buNone/>
            </a:pPr>
            <a:r>
              <a:rPr lang="en-US" altLang="en-US" sz="2400"/>
              <a:t>	an industry</a:t>
            </a:r>
          </a:p>
        </p:txBody>
      </p:sp>
      <p:sp>
        <p:nvSpPr>
          <p:cNvPr id="11279" name="Text Box 15"/>
          <p:cNvSpPr txBox="1">
            <a:spLocks noChangeArrowheads="1"/>
          </p:cNvSpPr>
          <p:nvPr/>
        </p:nvSpPr>
        <p:spPr bwMode="auto">
          <a:xfrm>
            <a:off x="1558925" y="5357813"/>
            <a:ext cx="604684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dirty="0"/>
              <a:t>•	</a:t>
            </a:r>
            <a:r>
              <a:rPr lang="en-US" altLang="en-US" sz="2400" b="1" u="sng" dirty="0">
                <a:solidFill>
                  <a:srgbClr val="0000FF"/>
                </a:solidFill>
              </a:rPr>
              <a:t>make more informed strategic choices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274"/>
                                        </p:tgtEl>
                                        <p:attrNameLst>
                                          <p:attrName>style.visibility</p:attrName>
                                        </p:attrNameLst>
                                      </p:cBhvr>
                                      <p:to>
                                        <p:strVal val="visible"/>
                                      </p:to>
                                    </p:set>
                                    <p:animEffect transition="in" filter="checkerboard(across)">
                                      <p:cBhvr>
                                        <p:cTn id="7" dur="500"/>
                                        <p:tgtEl>
                                          <p:spTgt spid="112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4" presetClass="entr" presetSubtype="0" fill="hold" grpId="0" nodeType="clickEffect">
                                  <p:stCondLst>
                                    <p:cond delay="0"/>
                                  </p:stCondLst>
                                  <p:childTnLst>
                                    <p:set>
                                      <p:cBhvr>
                                        <p:cTn id="11" dur="1" fill="hold">
                                          <p:stCondLst>
                                            <p:cond delay="0"/>
                                          </p:stCondLst>
                                        </p:cTn>
                                        <p:tgtEl>
                                          <p:spTgt spid="11275"/>
                                        </p:tgtEl>
                                        <p:attrNameLst>
                                          <p:attrName>style.visibility</p:attrName>
                                        </p:attrNameLst>
                                      </p:cBhvr>
                                      <p:to>
                                        <p:strVal val="visible"/>
                                      </p:to>
                                    </p:set>
                                    <p:anim from="(-#ppt_w/2)" to="(#ppt_x)" calcmode="lin" valueType="num">
                                      <p:cBhvr>
                                        <p:cTn id="12" dur="600" fill="hold">
                                          <p:stCondLst>
                                            <p:cond delay="0"/>
                                          </p:stCondLst>
                                        </p:cTn>
                                        <p:tgtEl>
                                          <p:spTgt spid="11275"/>
                                        </p:tgtEl>
                                        <p:attrNameLst>
                                          <p:attrName>ppt_x</p:attrName>
                                        </p:attrNameLst>
                                      </p:cBhvr>
                                    </p:anim>
                                    <p:anim from="0" to="-1.0" calcmode="lin" valueType="num">
                                      <p:cBhvr>
                                        <p:cTn id="13" dur="200" decel="50000" autoRev="1" fill="hold">
                                          <p:stCondLst>
                                            <p:cond delay="600"/>
                                          </p:stCondLst>
                                        </p:cTn>
                                        <p:tgtEl>
                                          <p:spTgt spid="11275"/>
                                        </p:tgtEl>
                                        <p:attrNameLst>
                                          <p:attrName>xshear</p:attrName>
                                        </p:attrNameLst>
                                      </p:cBhvr>
                                    </p:anim>
                                    <p:animScale>
                                      <p:cBhvr>
                                        <p:cTn id="14" dur="200" decel="100000" autoRev="1" fill="hold">
                                          <p:stCondLst>
                                            <p:cond delay="600"/>
                                          </p:stCondLst>
                                        </p:cTn>
                                        <p:tgtEl>
                                          <p:spTgt spid="11275"/>
                                        </p:tgtEl>
                                      </p:cBhvr>
                                      <p:from x="100000" y="100000"/>
                                      <p:to x="80000" y="100000"/>
                                    </p:animScale>
                                    <p:anim by="(#ppt_h/3+#ppt_w*0.1)" calcmode="lin" valueType="num">
                                      <p:cBhvr additive="sum">
                                        <p:cTn id="15" dur="200" decel="100000" autoRev="1" fill="hold">
                                          <p:stCondLst>
                                            <p:cond delay="600"/>
                                          </p:stCondLst>
                                        </p:cTn>
                                        <p:tgtEl>
                                          <p:spTgt spid="11275"/>
                                        </p:tgtEl>
                                        <p:attrNameLst>
                                          <p:attrName>ppt_x</p:attrName>
                                        </p:attrNameLst>
                                      </p:cBhvr>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17" presetClass="entr" presetSubtype="10" fill="hold" grpId="0" nodeType="clickEffect">
                                  <p:stCondLst>
                                    <p:cond delay="0"/>
                                  </p:stCondLst>
                                  <p:childTnLst>
                                    <p:set>
                                      <p:cBhvr>
                                        <p:cTn id="19" dur="1" fill="hold">
                                          <p:stCondLst>
                                            <p:cond delay="0"/>
                                          </p:stCondLst>
                                        </p:cTn>
                                        <p:tgtEl>
                                          <p:spTgt spid="11276"/>
                                        </p:tgtEl>
                                        <p:attrNameLst>
                                          <p:attrName>style.visibility</p:attrName>
                                        </p:attrNameLst>
                                      </p:cBhvr>
                                      <p:to>
                                        <p:strVal val="visible"/>
                                      </p:to>
                                    </p:set>
                                    <p:anim calcmode="lin" valueType="num">
                                      <p:cBhvr>
                                        <p:cTn id="20" dur="500" fill="hold"/>
                                        <p:tgtEl>
                                          <p:spTgt spid="11276"/>
                                        </p:tgtEl>
                                        <p:attrNameLst>
                                          <p:attrName>ppt_w</p:attrName>
                                        </p:attrNameLst>
                                      </p:cBhvr>
                                      <p:tavLst>
                                        <p:tav tm="0">
                                          <p:val>
                                            <p:fltVal val="0"/>
                                          </p:val>
                                        </p:tav>
                                        <p:tav tm="100000">
                                          <p:val>
                                            <p:strVal val="#ppt_w"/>
                                          </p:val>
                                        </p:tav>
                                      </p:tavLst>
                                    </p:anim>
                                    <p:anim calcmode="lin" valueType="num">
                                      <p:cBhvr>
                                        <p:cTn id="21" dur="500" fill="hold"/>
                                        <p:tgtEl>
                                          <p:spTgt spid="11276"/>
                                        </p:tgtEl>
                                        <p:attrNameLst>
                                          <p:attrName>ppt_h</p:attrName>
                                        </p:attrNameLst>
                                      </p:cBhvr>
                                      <p:tavLst>
                                        <p:tav tm="0">
                                          <p:val>
                                            <p:strVal val="#ppt_h"/>
                                          </p:val>
                                        </p:tav>
                                        <p:tav tm="100000">
                                          <p:val>
                                            <p:strVal val="#ppt_h"/>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34" presetClass="entr" presetSubtype="0" fill="hold" grpId="0" nodeType="clickEffect">
                                  <p:stCondLst>
                                    <p:cond delay="0"/>
                                  </p:stCondLst>
                                  <p:childTnLst>
                                    <p:set>
                                      <p:cBhvr>
                                        <p:cTn id="25" dur="1" fill="hold">
                                          <p:stCondLst>
                                            <p:cond delay="0"/>
                                          </p:stCondLst>
                                        </p:cTn>
                                        <p:tgtEl>
                                          <p:spTgt spid="11278"/>
                                        </p:tgtEl>
                                        <p:attrNameLst>
                                          <p:attrName>style.visibility</p:attrName>
                                        </p:attrNameLst>
                                      </p:cBhvr>
                                      <p:to>
                                        <p:strVal val="visible"/>
                                      </p:to>
                                    </p:set>
                                    <p:anim from="(-#ppt_w/2)" to="(#ppt_x)" calcmode="lin" valueType="num">
                                      <p:cBhvr>
                                        <p:cTn id="26" dur="600" fill="hold">
                                          <p:stCondLst>
                                            <p:cond delay="0"/>
                                          </p:stCondLst>
                                        </p:cTn>
                                        <p:tgtEl>
                                          <p:spTgt spid="11278"/>
                                        </p:tgtEl>
                                        <p:attrNameLst>
                                          <p:attrName>ppt_x</p:attrName>
                                        </p:attrNameLst>
                                      </p:cBhvr>
                                    </p:anim>
                                    <p:anim from="0" to="-1.0" calcmode="lin" valueType="num">
                                      <p:cBhvr>
                                        <p:cTn id="27" dur="200" decel="50000" autoRev="1" fill="hold">
                                          <p:stCondLst>
                                            <p:cond delay="600"/>
                                          </p:stCondLst>
                                        </p:cTn>
                                        <p:tgtEl>
                                          <p:spTgt spid="11278"/>
                                        </p:tgtEl>
                                        <p:attrNameLst>
                                          <p:attrName>xshear</p:attrName>
                                        </p:attrNameLst>
                                      </p:cBhvr>
                                    </p:anim>
                                    <p:animScale>
                                      <p:cBhvr>
                                        <p:cTn id="28" dur="200" decel="100000" autoRev="1" fill="hold">
                                          <p:stCondLst>
                                            <p:cond delay="600"/>
                                          </p:stCondLst>
                                        </p:cTn>
                                        <p:tgtEl>
                                          <p:spTgt spid="11278"/>
                                        </p:tgtEl>
                                      </p:cBhvr>
                                      <p:from x="100000" y="100000"/>
                                      <p:to x="80000" y="100000"/>
                                    </p:animScale>
                                    <p:anim by="(#ppt_h/3+#ppt_w*0.1)" calcmode="lin" valueType="num">
                                      <p:cBhvr additive="sum">
                                        <p:cTn id="29" dur="200" decel="100000" autoRev="1" fill="hold">
                                          <p:stCondLst>
                                            <p:cond delay="600"/>
                                          </p:stCondLst>
                                        </p:cTn>
                                        <p:tgtEl>
                                          <p:spTgt spid="11278"/>
                                        </p:tgtEl>
                                        <p:attrNameLst>
                                          <p:attrName>ppt_x</p:attrName>
                                        </p:attrNameLst>
                                      </p:cBhvr>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17" presetClass="entr" presetSubtype="10" fill="hold" grpId="0" nodeType="clickEffect">
                                  <p:stCondLst>
                                    <p:cond delay="0"/>
                                  </p:stCondLst>
                                  <p:childTnLst>
                                    <p:set>
                                      <p:cBhvr>
                                        <p:cTn id="33" dur="1" fill="hold">
                                          <p:stCondLst>
                                            <p:cond delay="0"/>
                                          </p:stCondLst>
                                        </p:cTn>
                                        <p:tgtEl>
                                          <p:spTgt spid="11279"/>
                                        </p:tgtEl>
                                        <p:attrNameLst>
                                          <p:attrName>style.visibility</p:attrName>
                                        </p:attrNameLst>
                                      </p:cBhvr>
                                      <p:to>
                                        <p:strVal val="visible"/>
                                      </p:to>
                                    </p:set>
                                    <p:anim calcmode="lin" valueType="num">
                                      <p:cBhvr>
                                        <p:cTn id="34" dur="500" fill="hold"/>
                                        <p:tgtEl>
                                          <p:spTgt spid="11279"/>
                                        </p:tgtEl>
                                        <p:attrNameLst>
                                          <p:attrName>ppt_w</p:attrName>
                                        </p:attrNameLst>
                                      </p:cBhvr>
                                      <p:tavLst>
                                        <p:tav tm="0">
                                          <p:val>
                                            <p:fltVal val="0"/>
                                          </p:val>
                                        </p:tav>
                                        <p:tav tm="100000">
                                          <p:val>
                                            <p:strVal val="#ppt_w"/>
                                          </p:val>
                                        </p:tav>
                                      </p:tavLst>
                                    </p:anim>
                                    <p:anim calcmode="lin" valueType="num">
                                      <p:cBhvr>
                                        <p:cTn id="35" dur="500" fill="hold"/>
                                        <p:tgtEl>
                                          <p:spTgt spid="1127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4" grpId="0"/>
      <p:bldP spid="11275" grpId="0"/>
      <p:bldP spid="11276" grpId="0"/>
      <p:bldP spid="11278" grpId="0"/>
      <p:bldP spid="1127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11"/>
          <p:cNvSpPr txBox="1">
            <a:spLocks noChangeArrowheads="1"/>
          </p:cNvSpPr>
          <p:nvPr/>
        </p:nvSpPr>
        <p:spPr bwMode="auto">
          <a:xfrm>
            <a:off x="241300" y="835025"/>
            <a:ext cx="85471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b="1"/>
              <a:t>Exploiting Industry Structure Opportunities</a:t>
            </a:r>
          </a:p>
        </p:txBody>
      </p:sp>
      <p:sp>
        <p:nvSpPr>
          <p:cNvPr id="46083" name="Text Box 12"/>
          <p:cNvSpPr txBox="1">
            <a:spLocks noChangeArrowheads="1"/>
          </p:cNvSpPr>
          <p:nvPr/>
        </p:nvSpPr>
        <p:spPr bwMode="auto">
          <a:xfrm>
            <a:off x="779463" y="1712913"/>
            <a:ext cx="45593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solidFill>
                  <a:srgbClr val="0000FF"/>
                </a:solidFill>
              </a:rPr>
              <a:t>Declining Industry Structure</a:t>
            </a:r>
          </a:p>
        </p:txBody>
      </p:sp>
      <p:sp>
        <p:nvSpPr>
          <p:cNvPr id="46084" name="Text Box 13"/>
          <p:cNvSpPr txBox="1">
            <a:spLocks noChangeArrowheads="1"/>
          </p:cNvSpPr>
          <p:nvPr/>
        </p:nvSpPr>
        <p:spPr bwMode="auto">
          <a:xfrm>
            <a:off x="488950" y="2444750"/>
            <a:ext cx="33702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u="sng"/>
              <a:t>Industry Characteristics</a:t>
            </a:r>
          </a:p>
        </p:txBody>
      </p:sp>
      <p:sp>
        <p:nvSpPr>
          <p:cNvPr id="46085" name="Text Box 14"/>
          <p:cNvSpPr txBox="1">
            <a:spLocks noChangeArrowheads="1"/>
          </p:cNvSpPr>
          <p:nvPr/>
        </p:nvSpPr>
        <p:spPr bwMode="auto">
          <a:xfrm>
            <a:off x="5772150" y="2430463"/>
            <a:ext cx="19986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u="sng"/>
              <a:t>Opportunities</a:t>
            </a:r>
          </a:p>
        </p:txBody>
      </p:sp>
      <p:sp>
        <p:nvSpPr>
          <p:cNvPr id="27663" name="Text Box 15"/>
          <p:cNvSpPr txBox="1">
            <a:spLocks noChangeArrowheads="1"/>
          </p:cNvSpPr>
          <p:nvPr/>
        </p:nvSpPr>
        <p:spPr bwMode="auto">
          <a:xfrm>
            <a:off x="153988" y="2938463"/>
            <a:ext cx="44180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industry sales have sustained</a:t>
            </a:r>
          </a:p>
          <a:p>
            <a:pPr eaLnBrk="1" hangingPunct="1">
              <a:spcBef>
                <a:spcPct val="0"/>
              </a:spcBef>
              <a:buFontTx/>
              <a:buNone/>
            </a:pPr>
            <a:r>
              <a:rPr lang="en-US" altLang="en-US" sz="2400"/>
              <a:t>	pattern of decline</a:t>
            </a:r>
          </a:p>
        </p:txBody>
      </p:sp>
      <p:sp>
        <p:nvSpPr>
          <p:cNvPr id="27664" name="Text Box 16"/>
          <p:cNvSpPr txBox="1">
            <a:spLocks noChangeArrowheads="1"/>
          </p:cNvSpPr>
          <p:nvPr/>
        </p:nvSpPr>
        <p:spPr bwMode="auto">
          <a:xfrm>
            <a:off x="153988" y="4114800"/>
            <a:ext cx="3419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some well-established</a:t>
            </a:r>
          </a:p>
          <a:p>
            <a:pPr eaLnBrk="1" hangingPunct="1">
              <a:spcBef>
                <a:spcPct val="0"/>
              </a:spcBef>
              <a:buFontTx/>
              <a:buNone/>
            </a:pPr>
            <a:r>
              <a:rPr lang="en-US" altLang="en-US" sz="2400"/>
              <a:t>	firms have exited</a:t>
            </a:r>
          </a:p>
        </p:txBody>
      </p:sp>
      <p:sp>
        <p:nvSpPr>
          <p:cNvPr id="27665" name="Text Box 17"/>
          <p:cNvSpPr txBox="1">
            <a:spLocks noChangeArrowheads="1"/>
          </p:cNvSpPr>
          <p:nvPr/>
        </p:nvSpPr>
        <p:spPr bwMode="auto">
          <a:xfrm>
            <a:off x="153988" y="5291138"/>
            <a:ext cx="428148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firms have stopped investing</a:t>
            </a:r>
          </a:p>
          <a:p>
            <a:pPr eaLnBrk="1" hangingPunct="1">
              <a:spcBef>
                <a:spcPct val="0"/>
              </a:spcBef>
              <a:buFontTx/>
              <a:buNone/>
            </a:pPr>
            <a:r>
              <a:rPr lang="en-US" altLang="en-US" sz="2400"/>
              <a:t>	in maintenance</a:t>
            </a:r>
          </a:p>
        </p:txBody>
      </p:sp>
      <p:sp>
        <p:nvSpPr>
          <p:cNvPr id="27666" name="Text Box 18"/>
          <p:cNvSpPr txBox="1">
            <a:spLocks noChangeArrowheads="1"/>
          </p:cNvSpPr>
          <p:nvPr/>
        </p:nvSpPr>
        <p:spPr bwMode="auto">
          <a:xfrm>
            <a:off x="5510213" y="3011488"/>
            <a:ext cx="28686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Market leadership</a:t>
            </a:r>
          </a:p>
        </p:txBody>
      </p:sp>
      <p:sp>
        <p:nvSpPr>
          <p:cNvPr id="27667" name="Text Box 19"/>
          <p:cNvSpPr txBox="1">
            <a:spLocks noChangeArrowheads="1"/>
          </p:cNvSpPr>
          <p:nvPr/>
        </p:nvSpPr>
        <p:spPr bwMode="auto">
          <a:xfrm>
            <a:off x="5497513" y="3798888"/>
            <a:ext cx="12080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Niche</a:t>
            </a:r>
          </a:p>
        </p:txBody>
      </p:sp>
      <p:sp>
        <p:nvSpPr>
          <p:cNvPr id="27668" name="Text Box 20"/>
          <p:cNvSpPr txBox="1">
            <a:spLocks noChangeArrowheads="1"/>
          </p:cNvSpPr>
          <p:nvPr/>
        </p:nvSpPr>
        <p:spPr bwMode="auto">
          <a:xfrm>
            <a:off x="5510213" y="4587875"/>
            <a:ext cx="14795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Harvest</a:t>
            </a:r>
          </a:p>
        </p:txBody>
      </p:sp>
      <p:sp>
        <p:nvSpPr>
          <p:cNvPr id="27669" name="Text Box 21"/>
          <p:cNvSpPr txBox="1">
            <a:spLocks noChangeArrowheads="1"/>
          </p:cNvSpPr>
          <p:nvPr/>
        </p:nvSpPr>
        <p:spPr bwMode="auto">
          <a:xfrm>
            <a:off x="5510213" y="5376863"/>
            <a:ext cx="12747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Divest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7663"/>
                                        </p:tgtEl>
                                        <p:attrNameLst>
                                          <p:attrName>style.visibility</p:attrName>
                                        </p:attrNameLst>
                                      </p:cBhvr>
                                      <p:to>
                                        <p:strVal val="visible"/>
                                      </p:to>
                                    </p:set>
                                    <p:animEffect transition="in" filter="checkerboard(across)">
                                      <p:cBhvr>
                                        <p:cTn id="7" dur="500"/>
                                        <p:tgtEl>
                                          <p:spTgt spid="2766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27664"/>
                                        </p:tgtEl>
                                        <p:attrNameLst>
                                          <p:attrName>style.visibility</p:attrName>
                                        </p:attrNameLst>
                                      </p:cBhvr>
                                      <p:to>
                                        <p:strVal val="visible"/>
                                      </p:to>
                                    </p:set>
                                    <p:animEffect transition="in" filter="diamond(in)">
                                      <p:cBhvr>
                                        <p:cTn id="12" dur="1000"/>
                                        <p:tgtEl>
                                          <p:spTgt spid="2766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4" presetClass="entr" presetSubtype="0" fill="hold" grpId="0" nodeType="clickEffect">
                                  <p:stCondLst>
                                    <p:cond delay="0"/>
                                  </p:stCondLst>
                                  <p:childTnLst>
                                    <p:set>
                                      <p:cBhvr>
                                        <p:cTn id="16" dur="1" fill="hold">
                                          <p:stCondLst>
                                            <p:cond delay="0"/>
                                          </p:stCondLst>
                                        </p:cTn>
                                        <p:tgtEl>
                                          <p:spTgt spid="27665"/>
                                        </p:tgtEl>
                                        <p:attrNameLst>
                                          <p:attrName>style.visibility</p:attrName>
                                        </p:attrNameLst>
                                      </p:cBhvr>
                                      <p:to>
                                        <p:strVal val="visible"/>
                                      </p:to>
                                    </p:set>
                                    <p:anim from="(-#ppt_w/2)" to="(#ppt_x)" calcmode="lin" valueType="num">
                                      <p:cBhvr>
                                        <p:cTn id="17" dur="600" fill="hold">
                                          <p:stCondLst>
                                            <p:cond delay="0"/>
                                          </p:stCondLst>
                                        </p:cTn>
                                        <p:tgtEl>
                                          <p:spTgt spid="27665"/>
                                        </p:tgtEl>
                                        <p:attrNameLst>
                                          <p:attrName>ppt_x</p:attrName>
                                        </p:attrNameLst>
                                      </p:cBhvr>
                                    </p:anim>
                                    <p:anim from="0" to="-1.0" calcmode="lin" valueType="num">
                                      <p:cBhvr>
                                        <p:cTn id="18" dur="200" decel="50000" autoRev="1" fill="hold">
                                          <p:stCondLst>
                                            <p:cond delay="600"/>
                                          </p:stCondLst>
                                        </p:cTn>
                                        <p:tgtEl>
                                          <p:spTgt spid="27665"/>
                                        </p:tgtEl>
                                        <p:attrNameLst>
                                          <p:attrName>xshear</p:attrName>
                                        </p:attrNameLst>
                                      </p:cBhvr>
                                    </p:anim>
                                    <p:animScale>
                                      <p:cBhvr>
                                        <p:cTn id="19" dur="200" decel="100000" autoRev="1" fill="hold">
                                          <p:stCondLst>
                                            <p:cond delay="600"/>
                                          </p:stCondLst>
                                        </p:cTn>
                                        <p:tgtEl>
                                          <p:spTgt spid="27665"/>
                                        </p:tgtEl>
                                      </p:cBhvr>
                                      <p:from x="100000" y="100000"/>
                                      <p:to x="80000" y="100000"/>
                                    </p:animScale>
                                    <p:anim by="(#ppt_h/3+#ppt_w*0.1)" calcmode="lin" valueType="num">
                                      <p:cBhvr additive="sum">
                                        <p:cTn id="20" dur="200" decel="100000" autoRev="1" fill="hold">
                                          <p:stCondLst>
                                            <p:cond delay="600"/>
                                          </p:stCondLst>
                                        </p:cTn>
                                        <p:tgtEl>
                                          <p:spTgt spid="27665"/>
                                        </p:tgtEl>
                                        <p:attrNameLst>
                                          <p:attrName>ppt_x</p:attrName>
                                        </p:attrNameLst>
                                      </p:cBhvr>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7666"/>
                                        </p:tgtEl>
                                        <p:attrNameLst>
                                          <p:attrName>style.visibility</p:attrName>
                                        </p:attrNameLst>
                                      </p:cBhvr>
                                      <p:to>
                                        <p:strVal val="visible"/>
                                      </p:to>
                                    </p:set>
                                    <p:anim calcmode="lin" valueType="num">
                                      <p:cBhvr additive="base">
                                        <p:cTn id="25" dur="500" fill="hold"/>
                                        <p:tgtEl>
                                          <p:spTgt spid="27666"/>
                                        </p:tgtEl>
                                        <p:attrNameLst>
                                          <p:attrName>ppt_x</p:attrName>
                                        </p:attrNameLst>
                                      </p:cBhvr>
                                      <p:tavLst>
                                        <p:tav tm="0">
                                          <p:val>
                                            <p:strVal val="#ppt_x"/>
                                          </p:val>
                                        </p:tav>
                                        <p:tav tm="100000">
                                          <p:val>
                                            <p:strVal val="#ppt_x"/>
                                          </p:val>
                                        </p:tav>
                                      </p:tavLst>
                                    </p:anim>
                                    <p:anim calcmode="lin" valueType="num">
                                      <p:cBhvr additive="base">
                                        <p:cTn id="26" dur="500" fill="hold"/>
                                        <p:tgtEl>
                                          <p:spTgt spid="27666"/>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27667"/>
                                        </p:tgtEl>
                                        <p:attrNameLst>
                                          <p:attrName>style.visibility</p:attrName>
                                        </p:attrNameLst>
                                      </p:cBhvr>
                                      <p:to>
                                        <p:strVal val="visible"/>
                                      </p:to>
                                    </p:set>
                                    <p:animEffect transition="in" filter="dissolve">
                                      <p:cBhvr>
                                        <p:cTn id="31" dur="500"/>
                                        <p:tgtEl>
                                          <p:spTgt spid="27667"/>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5" presetClass="entr" presetSubtype="10" fill="hold" grpId="0" nodeType="clickEffect">
                                  <p:stCondLst>
                                    <p:cond delay="0"/>
                                  </p:stCondLst>
                                  <p:childTnLst>
                                    <p:set>
                                      <p:cBhvr>
                                        <p:cTn id="35" dur="1" fill="hold">
                                          <p:stCondLst>
                                            <p:cond delay="0"/>
                                          </p:stCondLst>
                                        </p:cTn>
                                        <p:tgtEl>
                                          <p:spTgt spid="27668"/>
                                        </p:tgtEl>
                                        <p:attrNameLst>
                                          <p:attrName>style.visibility</p:attrName>
                                        </p:attrNameLst>
                                      </p:cBhvr>
                                      <p:to>
                                        <p:strVal val="visible"/>
                                      </p:to>
                                    </p:set>
                                    <p:animEffect transition="in" filter="checkerboard(across)">
                                      <p:cBhvr>
                                        <p:cTn id="36" dur="500"/>
                                        <p:tgtEl>
                                          <p:spTgt spid="27668"/>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27669"/>
                                        </p:tgtEl>
                                        <p:attrNameLst>
                                          <p:attrName>style.visibility</p:attrName>
                                        </p:attrNameLst>
                                      </p:cBhvr>
                                      <p:to>
                                        <p:strVal val="visible"/>
                                      </p:to>
                                    </p:set>
                                    <p:animEffect transition="in" filter="blinds(horizontal)">
                                      <p:cBhvr>
                                        <p:cTn id="41" dur="500"/>
                                        <p:tgtEl>
                                          <p:spTgt spid="276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63" grpId="0"/>
      <p:bldP spid="27664" grpId="0"/>
      <p:bldP spid="27665" grpId="0"/>
      <p:bldP spid="27666" grpId="0"/>
      <p:bldP spid="27667" grpId="0"/>
      <p:bldP spid="27668" grpId="0"/>
      <p:bldP spid="2766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9"/>
          <p:cNvSpPr txBox="1">
            <a:spLocks noChangeArrowheads="1"/>
          </p:cNvSpPr>
          <p:nvPr/>
        </p:nvSpPr>
        <p:spPr bwMode="auto">
          <a:xfrm>
            <a:off x="593725" y="763588"/>
            <a:ext cx="84772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b="1"/>
              <a:t>Some Final Thoughts on External Analysis</a:t>
            </a:r>
          </a:p>
        </p:txBody>
      </p:sp>
      <p:sp>
        <p:nvSpPr>
          <p:cNvPr id="41995" name="Text Box 11"/>
          <p:cNvSpPr txBox="1">
            <a:spLocks noChangeArrowheads="1"/>
          </p:cNvSpPr>
          <p:nvPr/>
        </p:nvSpPr>
        <p:spPr bwMode="auto">
          <a:xfrm>
            <a:off x="1460500" y="1839913"/>
            <a:ext cx="66135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External analysis is a necessary precursor to </a:t>
            </a:r>
          </a:p>
          <a:p>
            <a:pPr eaLnBrk="1" hangingPunct="1">
              <a:spcBef>
                <a:spcPct val="0"/>
              </a:spcBef>
              <a:buFontTx/>
              <a:buNone/>
            </a:pPr>
            <a:r>
              <a:rPr lang="en-US" altLang="en-US" sz="2400"/>
              <a:t>	making informed strategic choices</a:t>
            </a:r>
          </a:p>
        </p:txBody>
      </p:sp>
      <p:sp>
        <p:nvSpPr>
          <p:cNvPr id="41997" name="Text Box 13"/>
          <p:cNvSpPr txBox="1">
            <a:spLocks noChangeArrowheads="1"/>
          </p:cNvSpPr>
          <p:nvPr/>
        </p:nvSpPr>
        <p:spPr bwMode="auto">
          <a:xfrm>
            <a:off x="1460500" y="2987675"/>
            <a:ext cx="67405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External analysis helps firms recognize threats      	and opportunities</a:t>
            </a:r>
          </a:p>
        </p:txBody>
      </p:sp>
      <p:sp>
        <p:nvSpPr>
          <p:cNvPr id="6" name="Text Box 13"/>
          <p:cNvSpPr txBox="1">
            <a:spLocks noChangeArrowheads="1"/>
          </p:cNvSpPr>
          <p:nvPr/>
        </p:nvSpPr>
        <p:spPr bwMode="auto">
          <a:xfrm>
            <a:off x="1460500" y="4092575"/>
            <a:ext cx="67405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External analysis helps firms avoid making 	poor resource commitments and increases the 	probability of enjoying competitive advantage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1995"/>
                                        </p:tgtEl>
                                        <p:attrNameLst>
                                          <p:attrName>style.visibility</p:attrName>
                                        </p:attrNameLst>
                                      </p:cBhvr>
                                      <p:to>
                                        <p:strVal val="visible"/>
                                      </p:to>
                                    </p:set>
                                    <p:animEffect transition="in" filter="wipe(left)">
                                      <p:cBhvr>
                                        <p:cTn id="7" dur="500"/>
                                        <p:tgtEl>
                                          <p:spTgt spid="419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1997"/>
                                        </p:tgtEl>
                                        <p:attrNameLst>
                                          <p:attrName>style.visibility</p:attrName>
                                        </p:attrNameLst>
                                      </p:cBhvr>
                                      <p:to>
                                        <p:strVal val="visible"/>
                                      </p:to>
                                    </p:set>
                                    <p:animEffect transition="in" filter="dissolve">
                                      <p:cBhvr>
                                        <p:cTn id="12" dur="500"/>
                                        <p:tgtEl>
                                          <p:spTgt spid="4199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5" grpId="0"/>
      <p:bldP spid="41997"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5" name="Rectangle 45"/>
          <p:cNvSpPr>
            <a:spLocks noChangeArrowheads="1"/>
          </p:cNvSpPr>
          <p:nvPr/>
        </p:nvSpPr>
        <p:spPr bwMode="auto">
          <a:xfrm>
            <a:off x="292100" y="1036638"/>
            <a:ext cx="8518525" cy="5380037"/>
          </a:xfrm>
          <a:prstGeom prst="rect">
            <a:avLst/>
          </a:prstGeom>
          <a:solidFill>
            <a:schemeClr val="accent1"/>
          </a:solidFill>
          <a:ln w="381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p>
        </p:txBody>
      </p:sp>
      <p:sp>
        <p:nvSpPr>
          <p:cNvPr id="5161" name="Line 41"/>
          <p:cNvSpPr>
            <a:spLocks noChangeShapeType="1"/>
          </p:cNvSpPr>
          <p:nvPr/>
        </p:nvSpPr>
        <p:spPr bwMode="auto">
          <a:xfrm flipH="1">
            <a:off x="2695575" y="1031875"/>
            <a:ext cx="3698875" cy="538321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62" name="Line 42"/>
          <p:cNvSpPr>
            <a:spLocks noChangeShapeType="1"/>
          </p:cNvSpPr>
          <p:nvPr/>
        </p:nvSpPr>
        <p:spPr bwMode="auto">
          <a:xfrm rot="17576624" flipH="1">
            <a:off x="2743994" y="1073944"/>
            <a:ext cx="3581400" cy="531336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64" name="Line 44"/>
          <p:cNvSpPr>
            <a:spLocks noChangeShapeType="1"/>
          </p:cNvSpPr>
          <p:nvPr/>
        </p:nvSpPr>
        <p:spPr bwMode="auto">
          <a:xfrm>
            <a:off x="293688" y="3763963"/>
            <a:ext cx="8513762"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5" name="Oval 15"/>
          <p:cNvSpPr>
            <a:spLocks noChangeArrowheads="1"/>
          </p:cNvSpPr>
          <p:nvPr/>
        </p:nvSpPr>
        <p:spPr bwMode="auto">
          <a:xfrm>
            <a:off x="3521075" y="2744788"/>
            <a:ext cx="2089150" cy="2041525"/>
          </a:xfrm>
          <a:prstGeom prst="ellipse">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2000"/>
          </a:p>
        </p:txBody>
      </p:sp>
      <p:grpSp>
        <p:nvGrpSpPr>
          <p:cNvPr id="2" name="Group 13"/>
          <p:cNvGrpSpPr>
            <a:grpSpLocks/>
          </p:cNvGrpSpPr>
          <p:nvPr/>
        </p:nvGrpSpPr>
        <p:grpSpPr bwMode="auto">
          <a:xfrm>
            <a:off x="4070350" y="3292475"/>
            <a:ext cx="960438" cy="944563"/>
            <a:chOff x="2582" y="2074"/>
            <a:chExt cx="605" cy="547"/>
          </a:xfrm>
        </p:grpSpPr>
        <p:sp>
          <p:nvSpPr>
            <p:cNvPr id="11292" name="Oval 12"/>
            <p:cNvSpPr>
              <a:spLocks noChangeArrowheads="1"/>
            </p:cNvSpPr>
            <p:nvPr/>
          </p:nvSpPr>
          <p:spPr bwMode="auto">
            <a:xfrm>
              <a:off x="2582" y="2074"/>
              <a:ext cx="605" cy="547"/>
            </a:xfrm>
            <a:prstGeom prst="ellipse">
              <a:avLst/>
            </a:prstGeom>
            <a:solidFill>
              <a:srgbClr val="0000FF"/>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p>
          </p:txBody>
        </p:sp>
        <p:sp>
          <p:nvSpPr>
            <p:cNvPr id="11293" name="Text Box 11"/>
            <p:cNvSpPr txBox="1">
              <a:spLocks noChangeArrowheads="1"/>
            </p:cNvSpPr>
            <p:nvPr/>
          </p:nvSpPr>
          <p:spPr bwMode="auto">
            <a:xfrm>
              <a:off x="2631" y="2138"/>
              <a:ext cx="508"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a:solidFill>
                    <a:srgbClr val="FFFF00"/>
                  </a:solidFill>
                </a:rPr>
                <a:t>Focal</a:t>
              </a:r>
            </a:p>
            <a:p>
              <a:pPr algn="ctr" eaLnBrk="1" hangingPunct="1">
                <a:spcBef>
                  <a:spcPct val="0"/>
                </a:spcBef>
                <a:buFontTx/>
                <a:buNone/>
              </a:pPr>
              <a:r>
                <a:rPr lang="en-US" altLang="en-US" sz="2000">
                  <a:solidFill>
                    <a:srgbClr val="FFFF00"/>
                  </a:solidFill>
                </a:rPr>
                <a:t>Firm</a:t>
              </a:r>
            </a:p>
          </p:txBody>
        </p:sp>
      </p:grpSp>
      <p:sp>
        <p:nvSpPr>
          <p:cNvPr id="5139" name="Text Box 19"/>
          <p:cNvSpPr txBox="1">
            <a:spLocks noChangeArrowheads="1"/>
          </p:cNvSpPr>
          <p:nvPr/>
        </p:nvSpPr>
        <p:spPr bwMode="auto">
          <a:xfrm>
            <a:off x="2492375" y="4306888"/>
            <a:ext cx="974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a:solidFill>
                  <a:srgbClr val="FF3300"/>
                </a:solidFill>
              </a:rPr>
              <a:t>Buyers</a:t>
            </a:r>
          </a:p>
        </p:txBody>
      </p:sp>
      <p:sp>
        <p:nvSpPr>
          <p:cNvPr id="5140" name="Text Box 20"/>
          <p:cNvSpPr txBox="1">
            <a:spLocks noChangeArrowheads="1"/>
          </p:cNvSpPr>
          <p:nvPr/>
        </p:nvSpPr>
        <p:spPr bwMode="auto">
          <a:xfrm>
            <a:off x="3948113" y="5041900"/>
            <a:ext cx="1244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a:solidFill>
                  <a:srgbClr val="FF3300"/>
                </a:solidFill>
              </a:rPr>
              <a:t>Suppliers</a:t>
            </a:r>
          </a:p>
        </p:txBody>
      </p:sp>
      <p:sp>
        <p:nvSpPr>
          <p:cNvPr id="5141" name="Text Box 21"/>
          <p:cNvSpPr txBox="1">
            <a:spLocks noChangeArrowheads="1"/>
          </p:cNvSpPr>
          <p:nvPr/>
        </p:nvSpPr>
        <p:spPr bwMode="auto">
          <a:xfrm>
            <a:off x="4171950" y="2090738"/>
            <a:ext cx="7762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a:solidFill>
                  <a:srgbClr val="FF3300"/>
                </a:solidFill>
              </a:rPr>
              <a:t>Entry</a:t>
            </a:r>
          </a:p>
        </p:txBody>
      </p:sp>
      <p:sp>
        <p:nvSpPr>
          <p:cNvPr id="5142" name="Text Box 22"/>
          <p:cNvSpPr txBox="1">
            <a:spLocks noChangeArrowheads="1"/>
          </p:cNvSpPr>
          <p:nvPr/>
        </p:nvSpPr>
        <p:spPr bwMode="auto">
          <a:xfrm>
            <a:off x="5589588" y="2811463"/>
            <a:ext cx="9620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a:solidFill>
                  <a:srgbClr val="FF3300"/>
                </a:solidFill>
              </a:rPr>
              <a:t>Rivalry</a:t>
            </a:r>
          </a:p>
        </p:txBody>
      </p:sp>
      <p:sp>
        <p:nvSpPr>
          <p:cNvPr id="5143" name="Text Box 23"/>
          <p:cNvSpPr txBox="1">
            <a:spLocks noChangeArrowheads="1"/>
          </p:cNvSpPr>
          <p:nvPr/>
        </p:nvSpPr>
        <p:spPr bwMode="auto">
          <a:xfrm>
            <a:off x="5646738" y="4321175"/>
            <a:ext cx="14398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a:solidFill>
                  <a:srgbClr val="FF3300"/>
                </a:solidFill>
              </a:rPr>
              <a:t>Substitutes</a:t>
            </a:r>
          </a:p>
        </p:txBody>
      </p:sp>
      <p:sp>
        <p:nvSpPr>
          <p:cNvPr id="5144" name="Line 24"/>
          <p:cNvSpPr>
            <a:spLocks noChangeShapeType="1"/>
          </p:cNvSpPr>
          <p:nvPr/>
        </p:nvSpPr>
        <p:spPr bwMode="auto">
          <a:xfrm flipH="1">
            <a:off x="5472113" y="3078163"/>
            <a:ext cx="168275" cy="76200"/>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46" name="Line 26"/>
          <p:cNvSpPr>
            <a:spLocks noChangeShapeType="1"/>
          </p:cNvSpPr>
          <p:nvPr/>
        </p:nvSpPr>
        <p:spPr bwMode="auto">
          <a:xfrm flipH="1" flipV="1">
            <a:off x="4575175" y="4891088"/>
            <a:ext cx="1588" cy="198437"/>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47" name="Text Box 27"/>
          <p:cNvSpPr txBox="1">
            <a:spLocks noChangeArrowheads="1"/>
          </p:cNvSpPr>
          <p:nvPr/>
        </p:nvSpPr>
        <p:spPr bwMode="auto">
          <a:xfrm>
            <a:off x="1501775" y="2811463"/>
            <a:ext cx="19764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a:solidFill>
                  <a:srgbClr val="FF3300"/>
                </a:solidFill>
              </a:rPr>
              <a:t>Complementors</a:t>
            </a:r>
          </a:p>
        </p:txBody>
      </p:sp>
      <p:sp>
        <p:nvSpPr>
          <p:cNvPr id="5149" name="Line 29"/>
          <p:cNvSpPr>
            <a:spLocks noChangeShapeType="1"/>
          </p:cNvSpPr>
          <p:nvPr/>
        </p:nvSpPr>
        <p:spPr bwMode="auto">
          <a:xfrm flipH="1">
            <a:off x="4575175" y="2454275"/>
            <a:ext cx="1588" cy="198438"/>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51" name="Line 31"/>
          <p:cNvSpPr>
            <a:spLocks noChangeShapeType="1"/>
          </p:cNvSpPr>
          <p:nvPr/>
        </p:nvSpPr>
        <p:spPr bwMode="auto">
          <a:xfrm rot="6655125" flipH="1" flipV="1">
            <a:off x="3522663" y="3057525"/>
            <a:ext cx="1588" cy="198437"/>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52" name="Line 32"/>
          <p:cNvSpPr>
            <a:spLocks noChangeShapeType="1"/>
          </p:cNvSpPr>
          <p:nvPr/>
        </p:nvSpPr>
        <p:spPr bwMode="auto">
          <a:xfrm rot="1027733" flipV="1">
            <a:off x="3433763" y="4298950"/>
            <a:ext cx="150812" cy="152400"/>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53" name="Line 33"/>
          <p:cNvSpPr>
            <a:spLocks noChangeShapeType="1"/>
          </p:cNvSpPr>
          <p:nvPr/>
        </p:nvSpPr>
        <p:spPr bwMode="auto">
          <a:xfrm rot="-554091" flipH="1" flipV="1">
            <a:off x="5516563" y="4343400"/>
            <a:ext cx="152400" cy="122238"/>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56" name="Text Box 36"/>
          <p:cNvSpPr txBox="1">
            <a:spLocks noChangeArrowheads="1"/>
          </p:cNvSpPr>
          <p:nvPr/>
        </p:nvSpPr>
        <p:spPr bwMode="auto">
          <a:xfrm>
            <a:off x="6829425" y="1716088"/>
            <a:ext cx="16954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a:t>Demographic</a:t>
            </a:r>
          </a:p>
          <a:p>
            <a:pPr algn="ctr" eaLnBrk="1" hangingPunct="1">
              <a:spcBef>
                <a:spcPct val="0"/>
              </a:spcBef>
              <a:buFontTx/>
              <a:buNone/>
            </a:pPr>
            <a:r>
              <a:rPr lang="en-US" altLang="en-US" sz="2000"/>
              <a:t>Trends</a:t>
            </a:r>
          </a:p>
        </p:txBody>
      </p:sp>
      <p:sp>
        <p:nvSpPr>
          <p:cNvPr id="5155" name="Text Box 35"/>
          <p:cNvSpPr txBox="1">
            <a:spLocks noChangeArrowheads="1"/>
          </p:cNvSpPr>
          <p:nvPr/>
        </p:nvSpPr>
        <p:spPr bwMode="auto">
          <a:xfrm>
            <a:off x="3603625" y="1112838"/>
            <a:ext cx="175418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a:t>Technological</a:t>
            </a:r>
          </a:p>
          <a:p>
            <a:pPr algn="ctr" eaLnBrk="1" hangingPunct="1">
              <a:spcBef>
                <a:spcPct val="0"/>
              </a:spcBef>
              <a:buFontTx/>
              <a:buNone/>
            </a:pPr>
            <a:r>
              <a:rPr lang="en-US" altLang="en-US" sz="2000"/>
              <a:t>Change</a:t>
            </a:r>
          </a:p>
        </p:txBody>
      </p:sp>
      <p:sp>
        <p:nvSpPr>
          <p:cNvPr id="5157" name="Text Box 37"/>
          <p:cNvSpPr txBox="1">
            <a:spLocks noChangeArrowheads="1"/>
          </p:cNvSpPr>
          <p:nvPr/>
        </p:nvSpPr>
        <p:spPr bwMode="auto">
          <a:xfrm>
            <a:off x="7031038" y="5022850"/>
            <a:ext cx="10604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a:t>Cultural</a:t>
            </a:r>
          </a:p>
          <a:p>
            <a:pPr algn="ctr" eaLnBrk="1" hangingPunct="1">
              <a:spcBef>
                <a:spcPct val="0"/>
              </a:spcBef>
              <a:buFontTx/>
              <a:buNone/>
            </a:pPr>
            <a:r>
              <a:rPr lang="en-US" altLang="en-US" sz="2000"/>
              <a:t>Trends</a:t>
            </a:r>
          </a:p>
        </p:txBody>
      </p:sp>
      <p:sp>
        <p:nvSpPr>
          <p:cNvPr id="5158" name="Text Box 38"/>
          <p:cNvSpPr txBox="1">
            <a:spLocks noChangeArrowheads="1"/>
          </p:cNvSpPr>
          <p:nvPr/>
        </p:nvSpPr>
        <p:spPr bwMode="auto">
          <a:xfrm>
            <a:off x="3886200" y="5632450"/>
            <a:ext cx="130016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a:t>Economic</a:t>
            </a:r>
          </a:p>
          <a:p>
            <a:pPr algn="ctr" eaLnBrk="1" hangingPunct="1">
              <a:spcBef>
                <a:spcPct val="0"/>
              </a:spcBef>
              <a:buFontTx/>
              <a:buNone/>
            </a:pPr>
            <a:r>
              <a:rPr lang="en-US" altLang="en-US" sz="2000"/>
              <a:t>Climate</a:t>
            </a:r>
          </a:p>
        </p:txBody>
      </p:sp>
      <p:sp>
        <p:nvSpPr>
          <p:cNvPr id="5159" name="Text Box 39"/>
          <p:cNvSpPr txBox="1">
            <a:spLocks noChangeArrowheads="1"/>
          </p:cNvSpPr>
          <p:nvPr/>
        </p:nvSpPr>
        <p:spPr bwMode="auto">
          <a:xfrm>
            <a:off x="698500" y="5011738"/>
            <a:ext cx="175418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a:t>Legal/Political</a:t>
            </a:r>
          </a:p>
          <a:p>
            <a:pPr algn="ctr" eaLnBrk="1" hangingPunct="1">
              <a:spcBef>
                <a:spcPct val="0"/>
              </a:spcBef>
              <a:buFontTx/>
              <a:buNone/>
            </a:pPr>
            <a:r>
              <a:rPr lang="en-US" altLang="en-US" sz="2000"/>
              <a:t>Conditions</a:t>
            </a:r>
          </a:p>
        </p:txBody>
      </p:sp>
      <p:sp>
        <p:nvSpPr>
          <p:cNvPr id="5160" name="Text Box 40"/>
          <p:cNvSpPr txBox="1">
            <a:spLocks noChangeArrowheads="1"/>
          </p:cNvSpPr>
          <p:nvPr/>
        </p:nvSpPr>
        <p:spPr bwMode="auto">
          <a:xfrm>
            <a:off x="687388" y="1665288"/>
            <a:ext cx="158115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a:t>Specific</a:t>
            </a:r>
          </a:p>
          <a:p>
            <a:pPr algn="ctr" eaLnBrk="1" hangingPunct="1">
              <a:spcBef>
                <a:spcPct val="0"/>
              </a:spcBef>
              <a:buFontTx/>
              <a:buNone/>
            </a:pPr>
            <a:r>
              <a:rPr lang="en-US" altLang="en-US" sz="2000"/>
              <a:t>International</a:t>
            </a:r>
          </a:p>
          <a:p>
            <a:pPr algn="ctr" eaLnBrk="1" hangingPunct="1">
              <a:spcBef>
                <a:spcPct val="0"/>
              </a:spcBef>
              <a:buFontTx/>
              <a:buNone/>
            </a:pPr>
            <a:r>
              <a:rPr lang="en-US" altLang="en-US" sz="2000"/>
              <a:t>Events</a:t>
            </a:r>
          </a:p>
        </p:txBody>
      </p:sp>
      <p:sp>
        <p:nvSpPr>
          <p:cNvPr id="5167" name="Text Box 47"/>
          <p:cNvSpPr txBox="1">
            <a:spLocks noChangeArrowheads="1"/>
          </p:cNvSpPr>
          <p:nvPr/>
        </p:nvSpPr>
        <p:spPr bwMode="auto">
          <a:xfrm>
            <a:off x="4013200" y="4235450"/>
            <a:ext cx="10858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a:t>Industry</a:t>
            </a:r>
          </a:p>
        </p:txBody>
      </p:sp>
      <p:sp>
        <p:nvSpPr>
          <p:cNvPr id="5168" name="Text Box 48"/>
          <p:cNvSpPr txBox="1">
            <a:spLocks noChangeArrowheads="1"/>
          </p:cNvSpPr>
          <p:nvPr/>
        </p:nvSpPr>
        <p:spPr bwMode="auto">
          <a:xfrm>
            <a:off x="2781300" y="620713"/>
            <a:ext cx="3584575" cy="396875"/>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a:solidFill>
                  <a:schemeClr val="accent1"/>
                </a:solidFill>
              </a:rPr>
              <a:t>General External Environment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135"/>
                                        </p:tgtEl>
                                        <p:attrNameLst>
                                          <p:attrName>style.visibility</p:attrName>
                                        </p:attrNameLst>
                                      </p:cBhvr>
                                      <p:to>
                                        <p:strVal val="visible"/>
                                      </p:to>
                                    </p:set>
                                    <p:animEffect transition="in" filter="dissolve">
                                      <p:cBhvr>
                                        <p:cTn id="12" dur="500"/>
                                        <p:tgtEl>
                                          <p:spTgt spid="5135"/>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5167"/>
                                        </p:tgtEl>
                                        <p:attrNameLst>
                                          <p:attrName>style.visibility</p:attrName>
                                        </p:attrNameLst>
                                      </p:cBhvr>
                                      <p:to>
                                        <p:strVal val="visible"/>
                                      </p:to>
                                    </p:set>
                                    <p:animEffect transition="in" filter="dissolve">
                                      <p:cBhvr>
                                        <p:cTn id="15" dur="500"/>
                                        <p:tgtEl>
                                          <p:spTgt spid="5167"/>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5141"/>
                                        </p:tgtEl>
                                        <p:attrNameLst>
                                          <p:attrName>style.visibility</p:attrName>
                                        </p:attrNameLst>
                                      </p:cBhvr>
                                      <p:to>
                                        <p:strVal val="visible"/>
                                      </p:to>
                                    </p:set>
                                    <p:animEffect transition="in" filter="wipe(up)">
                                      <p:cBhvr>
                                        <p:cTn id="20" dur="500"/>
                                        <p:tgtEl>
                                          <p:spTgt spid="5141"/>
                                        </p:tgtEl>
                                      </p:cBhvr>
                                    </p:animEffect>
                                  </p:childTnLst>
                                </p:cTn>
                              </p:par>
                            </p:childTnLst>
                          </p:cTn>
                        </p:par>
                        <p:par>
                          <p:cTn id="21" fill="hold" nodeType="afterGroup">
                            <p:stCondLst>
                              <p:cond delay="500"/>
                            </p:stCondLst>
                            <p:childTnLst>
                              <p:par>
                                <p:cTn id="22" presetID="22" presetClass="entr" presetSubtype="1" fill="hold" grpId="0" nodeType="afterEffect">
                                  <p:stCondLst>
                                    <p:cond delay="0"/>
                                  </p:stCondLst>
                                  <p:childTnLst>
                                    <p:set>
                                      <p:cBhvr>
                                        <p:cTn id="23" dur="1" fill="hold">
                                          <p:stCondLst>
                                            <p:cond delay="0"/>
                                          </p:stCondLst>
                                        </p:cTn>
                                        <p:tgtEl>
                                          <p:spTgt spid="5149"/>
                                        </p:tgtEl>
                                        <p:attrNameLst>
                                          <p:attrName>style.visibility</p:attrName>
                                        </p:attrNameLst>
                                      </p:cBhvr>
                                      <p:to>
                                        <p:strVal val="visible"/>
                                      </p:to>
                                    </p:set>
                                    <p:animEffect transition="in" filter="wipe(up)">
                                      <p:cBhvr>
                                        <p:cTn id="24" dur="500"/>
                                        <p:tgtEl>
                                          <p:spTgt spid="5149"/>
                                        </p:tgtEl>
                                      </p:cBhvr>
                                    </p:animEffect>
                                  </p:childTnLst>
                                </p:cTn>
                              </p:par>
                            </p:childTnLst>
                          </p:cTn>
                        </p:par>
                        <p:par>
                          <p:cTn id="25" fill="hold" nodeType="afterGroup">
                            <p:stCondLst>
                              <p:cond delay="1000"/>
                            </p:stCondLst>
                            <p:childTnLst>
                              <p:par>
                                <p:cTn id="26" presetID="22" presetClass="entr" presetSubtype="2" fill="hold" grpId="0" nodeType="afterEffect">
                                  <p:stCondLst>
                                    <p:cond delay="0"/>
                                  </p:stCondLst>
                                  <p:childTnLst>
                                    <p:set>
                                      <p:cBhvr>
                                        <p:cTn id="27" dur="1" fill="hold">
                                          <p:stCondLst>
                                            <p:cond delay="0"/>
                                          </p:stCondLst>
                                        </p:cTn>
                                        <p:tgtEl>
                                          <p:spTgt spid="5142"/>
                                        </p:tgtEl>
                                        <p:attrNameLst>
                                          <p:attrName>style.visibility</p:attrName>
                                        </p:attrNameLst>
                                      </p:cBhvr>
                                      <p:to>
                                        <p:strVal val="visible"/>
                                      </p:to>
                                    </p:set>
                                    <p:animEffect transition="in" filter="wipe(right)">
                                      <p:cBhvr>
                                        <p:cTn id="28" dur="500"/>
                                        <p:tgtEl>
                                          <p:spTgt spid="5142"/>
                                        </p:tgtEl>
                                      </p:cBhvr>
                                    </p:animEffect>
                                  </p:childTnLst>
                                </p:cTn>
                              </p:par>
                            </p:childTnLst>
                          </p:cTn>
                        </p:par>
                        <p:par>
                          <p:cTn id="29" fill="hold" nodeType="afterGroup">
                            <p:stCondLst>
                              <p:cond delay="1500"/>
                            </p:stCondLst>
                            <p:childTnLst>
                              <p:par>
                                <p:cTn id="30" presetID="22" presetClass="entr" presetSubtype="2" fill="hold" grpId="0" nodeType="afterEffect">
                                  <p:stCondLst>
                                    <p:cond delay="0"/>
                                  </p:stCondLst>
                                  <p:childTnLst>
                                    <p:set>
                                      <p:cBhvr>
                                        <p:cTn id="31" dur="1" fill="hold">
                                          <p:stCondLst>
                                            <p:cond delay="0"/>
                                          </p:stCondLst>
                                        </p:cTn>
                                        <p:tgtEl>
                                          <p:spTgt spid="5144"/>
                                        </p:tgtEl>
                                        <p:attrNameLst>
                                          <p:attrName>style.visibility</p:attrName>
                                        </p:attrNameLst>
                                      </p:cBhvr>
                                      <p:to>
                                        <p:strVal val="visible"/>
                                      </p:to>
                                    </p:set>
                                    <p:animEffect transition="in" filter="wipe(right)">
                                      <p:cBhvr>
                                        <p:cTn id="32" dur="500"/>
                                        <p:tgtEl>
                                          <p:spTgt spid="5144"/>
                                        </p:tgtEl>
                                      </p:cBhvr>
                                    </p:animEffect>
                                  </p:childTnLst>
                                </p:cTn>
                              </p:par>
                            </p:childTnLst>
                          </p:cTn>
                        </p:par>
                        <p:par>
                          <p:cTn id="33" fill="hold" nodeType="afterGroup">
                            <p:stCondLst>
                              <p:cond delay="2000"/>
                            </p:stCondLst>
                            <p:childTnLst>
                              <p:par>
                                <p:cTn id="34" presetID="22" presetClass="entr" presetSubtype="2" fill="hold" grpId="0" nodeType="afterEffect">
                                  <p:stCondLst>
                                    <p:cond delay="0"/>
                                  </p:stCondLst>
                                  <p:childTnLst>
                                    <p:set>
                                      <p:cBhvr>
                                        <p:cTn id="35" dur="1" fill="hold">
                                          <p:stCondLst>
                                            <p:cond delay="0"/>
                                          </p:stCondLst>
                                        </p:cTn>
                                        <p:tgtEl>
                                          <p:spTgt spid="5143"/>
                                        </p:tgtEl>
                                        <p:attrNameLst>
                                          <p:attrName>style.visibility</p:attrName>
                                        </p:attrNameLst>
                                      </p:cBhvr>
                                      <p:to>
                                        <p:strVal val="visible"/>
                                      </p:to>
                                    </p:set>
                                    <p:animEffect transition="in" filter="wipe(right)">
                                      <p:cBhvr>
                                        <p:cTn id="36" dur="500"/>
                                        <p:tgtEl>
                                          <p:spTgt spid="5143"/>
                                        </p:tgtEl>
                                      </p:cBhvr>
                                    </p:animEffect>
                                  </p:childTnLst>
                                </p:cTn>
                              </p:par>
                            </p:childTnLst>
                          </p:cTn>
                        </p:par>
                        <p:par>
                          <p:cTn id="37" fill="hold" nodeType="afterGroup">
                            <p:stCondLst>
                              <p:cond delay="2500"/>
                            </p:stCondLst>
                            <p:childTnLst>
                              <p:par>
                                <p:cTn id="38" presetID="22" presetClass="entr" presetSubtype="2" fill="hold" grpId="0" nodeType="afterEffect">
                                  <p:stCondLst>
                                    <p:cond delay="0"/>
                                  </p:stCondLst>
                                  <p:childTnLst>
                                    <p:set>
                                      <p:cBhvr>
                                        <p:cTn id="39" dur="1" fill="hold">
                                          <p:stCondLst>
                                            <p:cond delay="0"/>
                                          </p:stCondLst>
                                        </p:cTn>
                                        <p:tgtEl>
                                          <p:spTgt spid="5153"/>
                                        </p:tgtEl>
                                        <p:attrNameLst>
                                          <p:attrName>style.visibility</p:attrName>
                                        </p:attrNameLst>
                                      </p:cBhvr>
                                      <p:to>
                                        <p:strVal val="visible"/>
                                      </p:to>
                                    </p:set>
                                    <p:animEffect transition="in" filter="wipe(right)">
                                      <p:cBhvr>
                                        <p:cTn id="40" dur="500"/>
                                        <p:tgtEl>
                                          <p:spTgt spid="5153"/>
                                        </p:tgtEl>
                                      </p:cBhvr>
                                    </p:animEffect>
                                  </p:childTnLst>
                                </p:cTn>
                              </p:par>
                            </p:childTnLst>
                          </p:cTn>
                        </p:par>
                        <p:par>
                          <p:cTn id="41" fill="hold" nodeType="afterGroup">
                            <p:stCondLst>
                              <p:cond delay="3000"/>
                            </p:stCondLst>
                            <p:childTnLst>
                              <p:par>
                                <p:cTn id="42" presetID="22" presetClass="entr" presetSubtype="4" fill="hold" grpId="0" nodeType="afterEffect">
                                  <p:stCondLst>
                                    <p:cond delay="0"/>
                                  </p:stCondLst>
                                  <p:childTnLst>
                                    <p:set>
                                      <p:cBhvr>
                                        <p:cTn id="43" dur="1" fill="hold">
                                          <p:stCondLst>
                                            <p:cond delay="0"/>
                                          </p:stCondLst>
                                        </p:cTn>
                                        <p:tgtEl>
                                          <p:spTgt spid="5140"/>
                                        </p:tgtEl>
                                        <p:attrNameLst>
                                          <p:attrName>style.visibility</p:attrName>
                                        </p:attrNameLst>
                                      </p:cBhvr>
                                      <p:to>
                                        <p:strVal val="visible"/>
                                      </p:to>
                                    </p:set>
                                    <p:animEffect transition="in" filter="wipe(down)">
                                      <p:cBhvr>
                                        <p:cTn id="44" dur="500"/>
                                        <p:tgtEl>
                                          <p:spTgt spid="5140"/>
                                        </p:tgtEl>
                                      </p:cBhvr>
                                    </p:animEffect>
                                  </p:childTnLst>
                                </p:cTn>
                              </p:par>
                            </p:childTnLst>
                          </p:cTn>
                        </p:par>
                        <p:par>
                          <p:cTn id="45" fill="hold" nodeType="afterGroup">
                            <p:stCondLst>
                              <p:cond delay="3500"/>
                            </p:stCondLst>
                            <p:childTnLst>
                              <p:par>
                                <p:cTn id="46" presetID="22" presetClass="entr" presetSubtype="4" fill="hold" grpId="0" nodeType="afterEffect">
                                  <p:stCondLst>
                                    <p:cond delay="0"/>
                                  </p:stCondLst>
                                  <p:childTnLst>
                                    <p:set>
                                      <p:cBhvr>
                                        <p:cTn id="47" dur="1" fill="hold">
                                          <p:stCondLst>
                                            <p:cond delay="0"/>
                                          </p:stCondLst>
                                        </p:cTn>
                                        <p:tgtEl>
                                          <p:spTgt spid="5146"/>
                                        </p:tgtEl>
                                        <p:attrNameLst>
                                          <p:attrName>style.visibility</p:attrName>
                                        </p:attrNameLst>
                                      </p:cBhvr>
                                      <p:to>
                                        <p:strVal val="visible"/>
                                      </p:to>
                                    </p:set>
                                    <p:animEffect transition="in" filter="wipe(down)">
                                      <p:cBhvr>
                                        <p:cTn id="48" dur="500"/>
                                        <p:tgtEl>
                                          <p:spTgt spid="5146"/>
                                        </p:tgtEl>
                                      </p:cBhvr>
                                    </p:animEffect>
                                  </p:childTnLst>
                                </p:cTn>
                              </p:par>
                            </p:childTnLst>
                          </p:cTn>
                        </p:par>
                        <p:par>
                          <p:cTn id="49" fill="hold" nodeType="afterGroup">
                            <p:stCondLst>
                              <p:cond delay="4000"/>
                            </p:stCondLst>
                            <p:childTnLst>
                              <p:par>
                                <p:cTn id="50" presetID="22" presetClass="entr" presetSubtype="8" fill="hold" grpId="0" nodeType="afterEffect">
                                  <p:stCondLst>
                                    <p:cond delay="0"/>
                                  </p:stCondLst>
                                  <p:childTnLst>
                                    <p:set>
                                      <p:cBhvr>
                                        <p:cTn id="51" dur="1" fill="hold">
                                          <p:stCondLst>
                                            <p:cond delay="0"/>
                                          </p:stCondLst>
                                        </p:cTn>
                                        <p:tgtEl>
                                          <p:spTgt spid="5139"/>
                                        </p:tgtEl>
                                        <p:attrNameLst>
                                          <p:attrName>style.visibility</p:attrName>
                                        </p:attrNameLst>
                                      </p:cBhvr>
                                      <p:to>
                                        <p:strVal val="visible"/>
                                      </p:to>
                                    </p:set>
                                    <p:animEffect transition="in" filter="wipe(left)">
                                      <p:cBhvr>
                                        <p:cTn id="52" dur="500"/>
                                        <p:tgtEl>
                                          <p:spTgt spid="5139"/>
                                        </p:tgtEl>
                                      </p:cBhvr>
                                    </p:animEffect>
                                  </p:childTnLst>
                                </p:cTn>
                              </p:par>
                            </p:childTnLst>
                          </p:cTn>
                        </p:par>
                        <p:par>
                          <p:cTn id="53" fill="hold" nodeType="afterGroup">
                            <p:stCondLst>
                              <p:cond delay="4500"/>
                            </p:stCondLst>
                            <p:childTnLst>
                              <p:par>
                                <p:cTn id="54" presetID="22" presetClass="entr" presetSubtype="8" fill="hold" grpId="0" nodeType="afterEffect">
                                  <p:stCondLst>
                                    <p:cond delay="0"/>
                                  </p:stCondLst>
                                  <p:childTnLst>
                                    <p:set>
                                      <p:cBhvr>
                                        <p:cTn id="55" dur="1" fill="hold">
                                          <p:stCondLst>
                                            <p:cond delay="0"/>
                                          </p:stCondLst>
                                        </p:cTn>
                                        <p:tgtEl>
                                          <p:spTgt spid="5152"/>
                                        </p:tgtEl>
                                        <p:attrNameLst>
                                          <p:attrName>style.visibility</p:attrName>
                                        </p:attrNameLst>
                                      </p:cBhvr>
                                      <p:to>
                                        <p:strVal val="visible"/>
                                      </p:to>
                                    </p:set>
                                    <p:animEffect transition="in" filter="wipe(left)">
                                      <p:cBhvr>
                                        <p:cTn id="56" dur="500"/>
                                        <p:tgtEl>
                                          <p:spTgt spid="5152"/>
                                        </p:tgtEl>
                                      </p:cBhvr>
                                    </p:animEffect>
                                  </p:childTnLst>
                                </p:cTn>
                              </p:par>
                            </p:childTnLst>
                          </p:cTn>
                        </p:par>
                        <p:par>
                          <p:cTn id="57" fill="hold" nodeType="afterGroup">
                            <p:stCondLst>
                              <p:cond delay="5000"/>
                            </p:stCondLst>
                            <p:childTnLst>
                              <p:par>
                                <p:cTn id="58" presetID="22" presetClass="entr" presetSubtype="8" fill="hold" grpId="0" nodeType="afterEffect">
                                  <p:stCondLst>
                                    <p:cond delay="0"/>
                                  </p:stCondLst>
                                  <p:childTnLst>
                                    <p:set>
                                      <p:cBhvr>
                                        <p:cTn id="59" dur="1" fill="hold">
                                          <p:stCondLst>
                                            <p:cond delay="0"/>
                                          </p:stCondLst>
                                        </p:cTn>
                                        <p:tgtEl>
                                          <p:spTgt spid="5147"/>
                                        </p:tgtEl>
                                        <p:attrNameLst>
                                          <p:attrName>style.visibility</p:attrName>
                                        </p:attrNameLst>
                                      </p:cBhvr>
                                      <p:to>
                                        <p:strVal val="visible"/>
                                      </p:to>
                                    </p:set>
                                    <p:animEffect transition="in" filter="wipe(left)">
                                      <p:cBhvr>
                                        <p:cTn id="60" dur="500"/>
                                        <p:tgtEl>
                                          <p:spTgt spid="5147"/>
                                        </p:tgtEl>
                                      </p:cBhvr>
                                    </p:animEffect>
                                  </p:childTnLst>
                                </p:cTn>
                              </p:par>
                            </p:childTnLst>
                          </p:cTn>
                        </p:par>
                        <p:par>
                          <p:cTn id="61" fill="hold" nodeType="afterGroup">
                            <p:stCondLst>
                              <p:cond delay="5500"/>
                            </p:stCondLst>
                            <p:childTnLst>
                              <p:par>
                                <p:cTn id="62" presetID="22" presetClass="entr" presetSubtype="8" fill="hold" grpId="0" nodeType="afterEffect">
                                  <p:stCondLst>
                                    <p:cond delay="0"/>
                                  </p:stCondLst>
                                  <p:childTnLst>
                                    <p:set>
                                      <p:cBhvr>
                                        <p:cTn id="63" dur="1" fill="hold">
                                          <p:stCondLst>
                                            <p:cond delay="0"/>
                                          </p:stCondLst>
                                        </p:cTn>
                                        <p:tgtEl>
                                          <p:spTgt spid="5151"/>
                                        </p:tgtEl>
                                        <p:attrNameLst>
                                          <p:attrName>style.visibility</p:attrName>
                                        </p:attrNameLst>
                                      </p:cBhvr>
                                      <p:to>
                                        <p:strVal val="visible"/>
                                      </p:to>
                                    </p:set>
                                    <p:animEffect transition="in" filter="wipe(left)">
                                      <p:cBhvr>
                                        <p:cTn id="64" dur="500"/>
                                        <p:tgtEl>
                                          <p:spTgt spid="5151"/>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9" presetClass="entr" presetSubtype="0" fill="hold" grpId="0" nodeType="clickEffect">
                                  <p:stCondLst>
                                    <p:cond delay="0"/>
                                  </p:stCondLst>
                                  <p:childTnLst>
                                    <p:set>
                                      <p:cBhvr>
                                        <p:cTn id="68" dur="1" fill="hold">
                                          <p:stCondLst>
                                            <p:cond delay="0"/>
                                          </p:stCondLst>
                                        </p:cTn>
                                        <p:tgtEl>
                                          <p:spTgt spid="5168"/>
                                        </p:tgtEl>
                                        <p:attrNameLst>
                                          <p:attrName>style.visibility</p:attrName>
                                        </p:attrNameLst>
                                      </p:cBhvr>
                                      <p:to>
                                        <p:strVal val="visible"/>
                                      </p:to>
                                    </p:set>
                                    <p:animEffect transition="in" filter="dissolve">
                                      <p:cBhvr>
                                        <p:cTn id="69" dur="500"/>
                                        <p:tgtEl>
                                          <p:spTgt spid="5168"/>
                                        </p:tgtEl>
                                      </p:cBhvr>
                                    </p:animEffect>
                                  </p:childTnLst>
                                </p:cTn>
                              </p:par>
                              <p:par>
                                <p:cTn id="70" presetID="9" presetClass="entr" presetSubtype="0" fill="hold" grpId="0" nodeType="withEffect">
                                  <p:stCondLst>
                                    <p:cond delay="0"/>
                                  </p:stCondLst>
                                  <p:childTnLst>
                                    <p:set>
                                      <p:cBhvr>
                                        <p:cTn id="71" dur="1" fill="hold">
                                          <p:stCondLst>
                                            <p:cond delay="0"/>
                                          </p:stCondLst>
                                        </p:cTn>
                                        <p:tgtEl>
                                          <p:spTgt spid="5165"/>
                                        </p:tgtEl>
                                        <p:attrNameLst>
                                          <p:attrName>style.visibility</p:attrName>
                                        </p:attrNameLst>
                                      </p:cBhvr>
                                      <p:to>
                                        <p:strVal val="visible"/>
                                      </p:to>
                                    </p:set>
                                    <p:animEffect transition="in" filter="dissolve">
                                      <p:cBhvr>
                                        <p:cTn id="72" dur="500"/>
                                        <p:tgtEl>
                                          <p:spTgt spid="5165"/>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9" presetClass="entr" presetSubtype="0" fill="hold" grpId="0" nodeType="clickEffect">
                                  <p:stCondLst>
                                    <p:cond delay="0"/>
                                  </p:stCondLst>
                                  <p:childTnLst>
                                    <p:set>
                                      <p:cBhvr>
                                        <p:cTn id="76" dur="1" fill="hold">
                                          <p:stCondLst>
                                            <p:cond delay="0"/>
                                          </p:stCondLst>
                                        </p:cTn>
                                        <p:tgtEl>
                                          <p:spTgt spid="5162"/>
                                        </p:tgtEl>
                                        <p:attrNameLst>
                                          <p:attrName>style.visibility</p:attrName>
                                        </p:attrNameLst>
                                      </p:cBhvr>
                                      <p:to>
                                        <p:strVal val="visible"/>
                                      </p:to>
                                    </p:set>
                                    <p:animEffect transition="in" filter="dissolve">
                                      <p:cBhvr>
                                        <p:cTn id="77" dur="500"/>
                                        <p:tgtEl>
                                          <p:spTgt spid="5162"/>
                                        </p:tgtEl>
                                      </p:cBhvr>
                                    </p:animEffect>
                                  </p:childTnLst>
                                </p:cTn>
                              </p:par>
                              <p:par>
                                <p:cTn id="78" presetID="9" presetClass="entr" presetSubtype="0" fill="hold" grpId="0" nodeType="withEffect">
                                  <p:stCondLst>
                                    <p:cond delay="0"/>
                                  </p:stCondLst>
                                  <p:childTnLst>
                                    <p:set>
                                      <p:cBhvr>
                                        <p:cTn id="79" dur="1" fill="hold">
                                          <p:stCondLst>
                                            <p:cond delay="0"/>
                                          </p:stCondLst>
                                        </p:cTn>
                                        <p:tgtEl>
                                          <p:spTgt spid="5161"/>
                                        </p:tgtEl>
                                        <p:attrNameLst>
                                          <p:attrName>style.visibility</p:attrName>
                                        </p:attrNameLst>
                                      </p:cBhvr>
                                      <p:to>
                                        <p:strVal val="visible"/>
                                      </p:to>
                                    </p:set>
                                    <p:animEffect transition="in" filter="dissolve">
                                      <p:cBhvr>
                                        <p:cTn id="80" dur="500"/>
                                        <p:tgtEl>
                                          <p:spTgt spid="5161"/>
                                        </p:tgtEl>
                                      </p:cBhvr>
                                    </p:animEffect>
                                  </p:childTnLst>
                                </p:cTn>
                              </p:par>
                              <p:par>
                                <p:cTn id="81" presetID="9" presetClass="entr" presetSubtype="0" fill="hold" grpId="0" nodeType="withEffect">
                                  <p:stCondLst>
                                    <p:cond delay="0"/>
                                  </p:stCondLst>
                                  <p:childTnLst>
                                    <p:set>
                                      <p:cBhvr>
                                        <p:cTn id="82" dur="1" fill="hold">
                                          <p:stCondLst>
                                            <p:cond delay="0"/>
                                          </p:stCondLst>
                                        </p:cTn>
                                        <p:tgtEl>
                                          <p:spTgt spid="5164"/>
                                        </p:tgtEl>
                                        <p:attrNameLst>
                                          <p:attrName>style.visibility</p:attrName>
                                        </p:attrNameLst>
                                      </p:cBhvr>
                                      <p:to>
                                        <p:strVal val="visible"/>
                                      </p:to>
                                    </p:set>
                                    <p:animEffect transition="in" filter="dissolve">
                                      <p:cBhvr>
                                        <p:cTn id="83" dur="500"/>
                                        <p:tgtEl>
                                          <p:spTgt spid="5164"/>
                                        </p:tgtEl>
                                      </p:cBhvr>
                                    </p:animEffect>
                                  </p:childTnLst>
                                </p:cTn>
                              </p:par>
                            </p:childTnLst>
                          </p:cTn>
                        </p:par>
                      </p:childTnLst>
                    </p:cTn>
                  </p:par>
                  <p:par>
                    <p:cTn id="84" fill="hold" nodeType="clickPar">
                      <p:stCondLst>
                        <p:cond delay="indefinite"/>
                      </p:stCondLst>
                      <p:childTnLst>
                        <p:par>
                          <p:cTn id="85" fill="hold" nodeType="withGroup">
                            <p:stCondLst>
                              <p:cond delay="0"/>
                            </p:stCondLst>
                            <p:childTnLst>
                              <p:par>
                                <p:cTn id="86" presetID="9" presetClass="entr" presetSubtype="0" fill="hold" grpId="0" nodeType="clickEffect">
                                  <p:stCondLst>
                                    <p:cond delay="0"/>
                                  </p:stCondLst>
                                  <p:childTnLst>
                                    <p:set>
                                      <p:cBhvr>
                                        <p:cTn id="87" dur="1" fill="hold">
                                          <p:stCondLst>
                                            <p:cond delay="0"/>
                                          </p:stCondLst>
                                        </p:cTn>
                                        <p:tgtEl>
                                          <p:spTgt spid="5155"/>
                                        </p:tgtEl>
                                        <p:attrNameLst>
                                          <p:attrName>style.visibility</p:attrName>
                                        </p:attrNameLst>
                                      </p:cBhvr>
                                      <p:to>
                                        <p:strVal val="visible"/>
                                      </p:to>
                                    </p:set>
                                    <p:animEffect transition="in" filter="dissolve">
                                      <p:cBhvr>
                                        <p:cTn id="88" dur="500"/>
                                        <p:tgtEl>
                                          <p:spTgt spid="5155"/>
                                        </p:tgtEl>
                                      </p:cBhvr>
                                    </p:animEffect>
                                  </p:childTnLst>
                                </p:cTn>
                              </p:par>
                            </p:childTnLst>
                          </p:cTn>
                        </p:par>
                      </p:childTnLst>
                    </p:cTn>
                  </p:par>
                  <p:par>
                    <p:cTn id="89" fill="hold" nodeType="clickPar">
                      <p:stCondLst>
                        <p:cond delay="indefinite"/>
                      </p:stCondLst>
                      <p:childTnLst>
                        <p:par>
                          <p:cTn id="90" fill="hold" nodeType="withGroup">
                            <p:stCondLst>
                              <p:cond delay="0"/>
                            </p:stCondLst>
                            <p:childTnLst>
                              <p:par>
                                <p:cTn id="91" presetID="9" presetClass="entr" presetSubtype="0" fill="hold" grpId="0" nodeType="clickEffect">
                                  <p:stCondLst>
                                    <p:cond delay="0"/>
                                  </p:stCondLst>
                                  <p:childTnLst>
                                    <p:set>
                                      <p:cBhvr>
                                        <p:cTn id="92" dur="1" fill="hold">
                                          <p:stCondLst>
                                            <p:cond delay="0"/>
                                          </p:stCondLst>
                                        </p:cTn>
                                        <p:tgtEl>
                                          <p:spTgt spid="5156"/>
                                        </p:tgtEl>
                                        <p:attrNameLst>
                                          <p:attrName>style.visibility</p:attrName>
                                        </p:attrNameLst>
                                      </p:cBhvr>
                                      <p:to>
                                        <p:strVal val="visible"/>
                                      </p:to>
                                    </p:set>
                                    <p:animEffect transition="in" filter="dissolve">
                                      <p:cBhvr>
                                        <p:cTn id="93" dur="500"/>
                                        <p:tgtEl>
                                          <p:spTgt spid="5156"/>
                                        </p:tgtEl>
                                      </p:cBhvr>
                                    </p:animEffect>
                                  </p:childTnLst>
                                </p:cTn>
                              </p:par>
                            </p:childTnLst>
                          </p:cTn>
                        </p:par>
                      </p:childTnLst>
                    </p:cTn>
                  </p:par>
                  <p:par>
                    <p:cTn id="94" fill="hold" nodeType="clickPar">
                      <p:stCondLst>
                        <p:cond delay="indefinite"/>
                      </p:stCondLst>
                      <p:childTnLst>
                        <p:par>
                          <p:cTn id="95" fill="hold" nodeType="withGroup">
                            <p:stCondLst>
                              <p:cond delay="0"/>
                            </p:stCondLst>
                            <p:childTnLst>
                              <p:par>
                                <p:cTn id="96" presetID="9" presetClass="entr" presetSubtype="0" fill="hold" grpId="0" nodeType="clickEffect">
                                  <p:stCondLst>
                                    <p:cond delay="0"/>
                                  </p:stCondLst>
                                  <p:childTnLst>
                                    <p:set>
                                      <p:cBhvr>
                                        <p:cTn id="97" dur="1" fill="hold">
                                          <p:stCondLst>
                                            <p:cond delay="0"/>
                                          </p:stCondLst>
                                        </p:cTn>
                                        <p:tgtEl>
                                          <p:spTgt spid="5157"/>
                                        </p:tgtEl>
                                        <p:attrNameLst>
                                          <p:attrName>style.visibility</p:attrName>
                                        </p:attrNameLst>
                                      </p:cBhvr>
                                      <p:to>
                                        <p:strVal val="visible"/>
                                      </p:to>
                                    </p:set>
                                    <p:animEffect transition="in" filter="dissolve">
                                      <p:cBhvr>
                                        <p:cTn id="98" dur="500"/>
                                        <p:tgtEl>
                                          <p:spTgt spid="5157"/>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9" presetClass="entr" presetSubtype="0" fill="hold" grpId="0" nodeType="clickEffect">
                                  <p:stCondLst>
                                    <p:cond delay="0"/>
                                  </p:stCondLst>
                                  <p:childTnLst>
                                    <p:set>
                                      <p:cBhvr>
                                        <p:cTn id="102" dur="1" fill="hold">
                                          <p:stCondLst>
                                            <p:cond delay="0"/>
                                          </p:stCondLst>
                                        </p:cTn>
                                        <p:tgtEl>
                                          <p:spTgt spid="5158"/>
                                        </p:tgtEl>
                                        <p:attrNameLst>
                                          <p:attrName>style.visibility</p:attrName>
                                        </p:attrNameLst>
                                      </p:cBhvr>
                                      <p:to>
                                        <p:strVal val="visible"/>
                                      </p:to>
                                    </p:set>
                                    <p:animEffect transition="in" filter="dissolve">
                                      <p:cBhvr>
                                        <p:cTn id="103" dur="500"/>
                                        <p:tgtEl>
                                          <p:spTgt spid="5158"/>
                                        </p:tgtEl>
                                      </p:cBhvr>
                                    </p:animEffect>
                                  </p:childTnLst>
                                </p:cTn>
                              </p:par>
                            </p:childTnLst>
                          </p:cTn>
                        </p:par>
                      </p:childTnLst>
                    </p:cTn>
                  </p:par>
                  <p:par>
                    <p:cTn id="104" fill="hold" nodeType="clickPar">
                      <p:stCondLst>
                        <p:cond delay="indefinite"/>
                      </p:stCondLst>
                      <p:childTnLst>
                        <p:par>
                          <p:cTn id="105" fill="hold" nodeType="withGroup">
                            <p:stCondLst>
                              <p:cond delay="0"/>
                            </p:stCondLst>
                            <p:childTnLst>
                              <p:par>
                                <p:cTn id="106" presetID="9" presetClass="entr" presetSubtype="0" fill="hold" grpId="0" nodeType="clickEffect">
                                  <p:stCondLst>
                                    <p:cond delay="0"/>
                                  </p:stCondLst>
                                  <p:childTnLst>
                                    <p:set>
                                      <p:cBhvr>
                                        <p:cTn id="107" dur="1" fill="hold">
                                          <p:stCondLst>
                                            <p:cond delay="0"/>
                                          </p:stCondLst>
                                        </p:cTn>
                                        <p:tgtEl>
                                          <p:spTgt spid="5159"/>
                                        </p:tgtEl>
                                        <p:attrNameLst>
                                          <p:attrName>style.visibility</p:attrName>
                                        </p:attrNameLst>
                                      </p:cBhvr>
                                      <p:to>
                                        <p:strVal val="visible"/>
                                      </p:to>
                                    </p:set>
                                    <p:animEffect transition="in" filter="dissolve">
                                      <p:cBhvr>
                                        <p:cTn id="108" dur="500"/>
                                        <p:tgtEl>
                                          <p:spTgt spid="5159"/>
                                        </p:tgtEl>
                                      </p:cBhvr>
                                    </p:animEffect>
                                  </p:childTnLst>
                                </p:cTn>
                              </p:par>
                            </p:childTnLst>
                          </p:cTn>
                        </p:par>
                      </p:childTnLst>
                    </p:cTn>
                  </p:par>
                  <p:par>
                    <p:cTn id="109" fill="hold" nodeType="clickPar">
                      <p:stCondLst>
                        <p:cond delay="indefinite"/>
                      </p:stCondLst>
                      <p:childTnLst>
                        <p:par>
                          <p:cTn id="110" fill="hold" nodeType="withGroup">
                            <p:stCondLst>
                              <p:cond delay="0"/>
                            </p:stCondLst>
                            <p:childTnLst>
                              <p:par>
                                <p:cTn id="111" presetID="9" presetClass="entr" presetSubtype="0" fill="hold" grpId="0" nodeType="clickEffect">
                                  <p:stCondLst>
                                    <p:cond delay="0"/>
                                  </p:stCondLst>
                                  <p:childTnLst>
                                    <p:set>
                                      <p:cBhvr>
                                        <p:cTn id="112" dur="1" fill="hold">
                                          <p:stCondLst>
                                            <p:cond delay="0"/>
                                          </p:stCondLst>
                                        </p:cTn>
                                        <p:tgtEl>
                                          <p:spTgt spid="5160"/>
                                        </p:tgtEl>
                                        <p:attrNameLst>
                                          <p:attrName>style.visibility</p:attrName>
                                        </p:attrNameLst>
                                      </p:cBhvr>
                                      <p:to>
                                        <p:strVal val="visible"/>
                                      </p:to>
                                    </p:set>
                                    <p:animEffect transition="in" filter="dissolve">
                                      <p:cBhvr>
                                        <p:cTn id="113" dur="500"/>
                                        <p:tgtEl>
                                          <p:spTgt spid="51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65" grpId="0" animBg="1"/>
      <p:bldP spid="5161" grpId="0" animBg="1"/>
      <p:bldP spid="5162" grpId="0" animBg="1"/>
      <p:bldP spid="5164" grpId="0" animBg="1"/>
      <p:bldP spid="5135" grpId="0" animBg="1"/>
      <p:bldP spid="5139" grpId="0"/>
      <p:bldP spid="5140" grpId="0"/>
      <p:bldP spid="5141" grpId="0"/>
      <p:bldP spid="5142" grpId="0"/>
      <p:bldP spid="5143" grpId="0"/>
      <p:bldP spid="5144" grpId="0" animBg="1"/>
      <p:bldP spid="5146" grpId="0" animBg="1"/>
      <p:bldP spid="5147" grpId="0"/>
      <p:bldP spid="5149" grpId="0" animBg="1"/>
      <p:bldP spid="5151" grpId="0" animBg="1"/>
      <p:bldP spid="5152" grpId="0" animBg="1"/>
      <p:bldP spid="5153" grpId="0" animBg="1"/>
      <p:bldP spid="5156" grpId="0"/>
      <p:bldP spid="5155" grpId="0"/>
      <p:bldP spid="5157" grpId="0"/>
      <p:bldP spid="5158" grpId="0"/>
      <p:bldP spid="5159" grpId="0"/>
      <p:bldP spid="5160" grpId="0"/>
      <p:bldP spid="5167" grpId="0"/>
      <p:bldP spid="516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8"/>
          <p:cNvSpPr>
            <a:spLocks noChangeArrowheads="1"/>
          </p:cNvSpPr>
          <p:nvPr/>
        </p:nvSpPr>
        <p:spPr bwMode="auto">
          <a:xfrm>
            <a:off x="306388" y="1036638"/>
            <a:ext cx="8518525" cy="5380037"/>
          </a:xfrm>
          <a:prstGeom prst="rect">
            <a:avLst/>
          </a:prstGeom>
          <a:solidFill>
            <a:schemeClr val="accent1"/>
          </a:solidFill>
          <a:ln w="381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2000"/>
          </a:p>
        </p:txBody>
      </p:sp>
      <p:sp>
        <p:nvSpPr>
          <p:cNvPr id="13315" name="Line 9"/>
          <p:cNvSpPr>
            <a:spLocks noChangeShapeType="1"/>
          </p:cNvSpPr>
          <p:nvPr/>
        </p:nvSpPr>
        <p:spPr bwMode="auto">
          <a:xfrm flipH="1">
            <a:off x="2695575" y="1031875"/>
            <a:ext cx="3698875" cy="538321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16" name="Line 10"/>
          <p:cNvSpPr>
            <a:spLocks noChangeShapeType="1"/>
          </p:cNvSpPr>
          <p:nvPr/>
        </p:nvSpPr>
        <p:spPr bwMode="auto">
          <a:xfrm rot="17576624" flipH="1">
            <a:off x="2743994" y="1073944"/>
            <a:ext cx="3581400" cy="531336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17" name="Line 11"/>
          <p:cNvSpPr>
            <a:spLocks noChangeShapeType="1"/>
          </p:cNvSpPr>
          <p:nvPr/>
        </p:nvSpPr>
        <p:spPr bwMode="auto">
          <a:xfrm>
            <a:off x="293688" y="3763963"/>
            <a:ext cx="8513762"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13318" name="Group 13"/>
          <p:cNvGrpSpPr>
            <a:grpSpLocks/>
          </p:cNvGrpSpPr>
          <p:nvPr/>
        </p:nvGrpSpPr>
        <p:grpSpPr bwMode="auto">
          <a:xfrm>
            <a:off x="4070350" y="3292475"/>
            <a:ext cx="960438" cy="944563"/>
            <a:chOff x="2582" y="2074"/>
            <a:chExt cx="605" cy="547"/>
          </a:xfrm>
        </p:grpSpPr>
        <p:sp>
          <p:nvSpPr>
            <p:cNvPr id="13332" name="Oval 14"/>
            <p:cNvSpPr>
              <a:spLocks noChangeArrowheads="1"/>
            </p:cNvSpPr>
            <p:nvPr/>
          </p:nvSpPr>
          <p:spPr bwMode="auto">
            <a:xfrm>
              <a:off x="2582" y="2074"/>
              <a:ext cx="605" cy="547"/>
            </a:xfrm>
            <a:prstGeom prst="ellipse">
              <a:avLst/>
            </a:prstGeom>
            <a:solidFill>
              <a:srgbClr val="0000FF"/>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p>
          </p:txBody>
        </p:sp>
        <p:sp>
          <p:nvSpPr>
            <p:cNvPr id="13333" name="Text Box 15"/>
            <p:cNvSpPr txBox="1">
              <a:spLocks noChangeArrowheads="1"/>
            </p:cNvSpPr>
            <p:nvPr/>
          </p:nvSpPr>
          <p:spPr bwMode="auto">
            <a:xfrm>
              <a:off x="2631" y="2138"/>
              <a:ext cx="508"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a:solidFill>
                    <a:srgbClr val="FFFF00"/>
                  </a:solidFill>
                </a:rPr>
                <a:t>Focal</a:t>
              </a:r>
            </a:p>
            <a:p>
              <a:pPr algn="ctr" eaLnBrk="1" hangingPunct="1">
                <a:spcBef>
                  <a:spcPct val="0"/>
                </a:spcBef>
                <a:buFontTx/>
                <a:buNone/>
              </a:pPr>
              <a:r>
                <a:rPr lang="en-US" altLang="en-US" sz="2000">
                  <a:solidFill>
                    <a:srgbClr val="FFFF00"/>
                  </a:solidFill>
                </a:rPr>
                <a:t>Firm</a:t>
              </a:r>
            </a:p>
          </p:txBody>
        </p:sp>
      </p:grpSp>
      <p:sp>
        <p:nvSpPr>
          <p:cNvPr id="10268" name="Text Box 28"/>
          <p:cNvSpPr txBox="1">
            <a:spLocks noChangeArrowheads="1"/>
          </p:cNvSpPr>
          <p:nvPr/>
        </p:nvSpPr>
        <p:spPr bwMode="auto">
          <a:xfrm>
            <a:off x="6829425" y="1716088"/>
            <a:ext cx="16954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a:t>Demographic</a:t>
            </a:r>
          </a:p>
          <a:p>
            <a:pPr algn="ctr" eaLnBrk="1" hangingPunct="1">
              <a:spcBef>
                <a:spcPct val="0"/>
              </a:spcBef>
              <a:buFontTx/>
              <a:buNone/>
            </a:pPr>
            <a:r>
              <a:rPr lang="en-US" altLang="en-US" sz="2000"/>
              <a:t>Trends</a:t>
            </a:r>
          </a:p>
        </p:txBody>
      </p:sp>
      <p:sp>
        <p:nvSpPr>
          <p:cNvPr id="10269" name="Text Box 29"/>
          <p:cNvSpPr txBox="1">
            <a:spLocks noChangeArrowheads="1"/>
          </p:cNvSpPr>
          <p:nvPr/>
        </p:nvSpPr>
        <p:spPr bwMode="auto">
          <a:xfrm>
            <a:off x="3603625" y="1112838"/>
            <a:ext cx="175418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a:t>Technological</a:t>
            </a:r>
          </a:p>
          <a:p>
            <a:pPr algn="ctr" eaLnBrk="1" hangingPunct="1">
              <a:spcBef>
                <a:spcPct val="0"/>
              </a:spcBef>
              <a:buFontTx/>
              <a:buNone/>
            </a:pPr>
            <a:r>
              <a:rPr lang="en-US" altLang="en-US" sz="2000"/>
              <a:t>Change</a:t>
            </a:r>
          </a:p>
        </p:txBody>
      </p:sp>
      <p:sp>
        <p:nvSpPr>
          <p:cNvPr id="10270" name="Text Box 30"/>
          <p:cNvSpPr txBox="1">
            <a:spLocks noChangeArrowheads="1"/>
          </p:cNvSpPr>
          <p:nvPr/>
        </p:nvSpPr>
        <p:spPr bwMode="auto">
          <a:xfrm>
            <a:off x="7031038" y="5022850"/>
            <a:ext cx="10604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a:t>Cultural</a:t>
            </a:r>
          </a:p>
          <a:p>
            <a:pPr algn="ctr" eaLnBrk="1" hangingPunct="1">
              <a:spcBef>
                <a:spcPct val="0"/>
              </a:spcBef>
              <a:buFontTx/>
              <a:buNone/>
            </a:pPr>
            <a:r>
              <a:rPr lang="en-US" altLang="en-US" sz="2000"/>
              <a:t>Trends</a:t>
            </a:r>
          </a:p>
        </p:txBody>
      </p:sp>
      <p:sp>
        <p:nvSpPr>
          <p:cNvPr id="10271" name="Text Box 31"/>
          <p:cNvSpPr txBox="1">
            <a:spLocks noChangeArrowheads="1"/>
          </p:cNvSpPr>
          <p:nvPr/>
        </p:nvSpPr>
        <p:spPr bwMode="auto">
          <a:xfrm>
            <a:off x="3886200" y="5632450"/>
            <a:ext cx="130016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a:t>Economic</a:t>
            </a:r>
          </a:p>
          <a:p>
            <a:pPr algn="ctr" eaLnBrk="1" hangingPunct="1">
              <a:spcBef>
                <a:spcPct val="0"/>
              </a:spcBef>
              <a:buFontTx/>
              <a:buNone/>
            </a:pPr>
            <a:r>
              <a:rPr lang="en-US" altLang="en-US" sz="2000"/>
              <a:t>Climate</a:t>
            </a:r>
          </a:p>
        </p:txBody>
      </p:sp>
      <p:sp>
        <p:nvSpPr>
          <p:cNvPr id="10272" name="Text Box 32"/>
          <p:cNvSpPr txBox="1">
            <a:spLocks noChangeArrowheads="1"/>
          </p:cNvSpPr>
          <p:nvPr/>
        </p:nvSpPr>
        <p:spPr bwMode="auto">
          <a:xfrm>
            <a:off x="698500" y="5011738"/>
            <a:ext cx="175418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a:t>Legal/Political</a:t>
            </a:r>
          </a:p>
          <a:p>
            <a:pPr algn="ctr" eaLnBrk="1" hangingPunct="1">
              <a:spcBef>
                <a:spcPct val="0"/>
              </a:spcBef>
              <a:buFontTx/>
              <a:buNone/>
            </a:pPr>
            <a:r>
              <a:rPr lang="en-US" altLang="en-US" sz="2000"/>
              <a:t>Conditions</a:t>
            </a:r>
          </a:p>
        </p:txBody>
      </p:sp>
      <p:sp>
        <p:nvSpPr>
          <p:cNvPr id="10273" name="Text Box 33"/>
          <p:cNvSpPr txBox="1">
            <a:spLocks noChangeArrowheads="1"/>
          </p:cNvSpPr>
          <p:nvPr/>
        </p:nvSpPr>
        <p:spPr bwMode="auto">
          <a:xfrm>
            <a:off x="687388" y="1665288"/>
            <a:ext cx="158115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a:t>Specific</a:t>
            </a:r>
          </a:p>
          <a:p>
            <a:pPr algn="ctr" eaLnBrk="1" hangingPunct="1">
              <a:spcBef>
                <a:spcPct val="0"/>
              </a:spcBef>
              <a:buFontTx/>
              <a:buNone/>
            </a:pPr>
            <a:r>
              <a:rPr lang="en-US" altLang="en-US" sz="2000"/>
              <a:t>International</a:t>
            </a:r>
          </a:p>
          <a:p>
            <a:pPr algn="ctr" eaLnBrk="1" hangingPunct="1">
              <a:spcBef>
                <a:spcPct val="0"/>
              </a:spcBef>
              <a:buFontTx/>
              <a:buNone/>
            </a:pPr>
            <a:r>
              <a:rPr lang="en-US" altLang="en-US" sz="2000"/>
              <a:t>Events</a:t>
            </a:r>
          </a:p>
        </p:txBody>
      </p:sp>
      <p:sp>
        <p:nvSpPr>
          <p:cNvPr id="13325" name="Text Box 35"/>
          <p:cNvSpPr txBox="1">
            <a:spLocks noChangeArrowheads="1"/>
          </p:cNvSpPr>
          <p:nvPr/>
        </p:nvSpPr>
        <p:spPr bwMode="auto">
          <a:xfrm>
            <a:off x="2781300" y="620713"/>
            <a:ext cx="3584575" cy="396875"/>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a:solidFill>
                  <a:schemeClr val="accent1"/>
                </a:solidFill>
              </a:rPr>
              <a:t>General External Environment</a:t>
            </a:r>
          </a:p>
        </p:txBody>
      </p:sp>
      <p:sp>
        <p:nvSpPr>
          <p:cNvPr id="10277" name="Text Box 37"/>
          <p:cNvSpPr txBox="1">
            <a:spLocks noChangeArrowheads="1"/>
          </p:cNvSpPr>
          <p:nvPr/>
        </p:nvSpPr>
        <p:spPr bwMode="auto">
          <a:xfrm>
            <a:off x="3629025" y="1897063"/>
            <a:ext cx="18573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a:solidFill>
                  <a:srgbClr val="0000FF"/>
                </a:solidFill>
              </a:rPr>
              <a:t>Shift to</a:t>
            </a:r>
          </a:p>
          <a:p>
            <a:pPr algn="ctr" eaLnBrk="1" hangingPunct="1">
              <a:spcBef>
                <a:spcPct val="0"/>
              </a:spcBef>
              <a:buFontTx/>
              <a:buNone/>
            </a:pPr>
            <a:r>
              <a:rPr lang="en-US" altLang="en-US" sz="2000">
                <a:solidFill>
                  <a:srgbClr val="0000FF"/>
                </a:solidFill>
              </a:rPr>
              <a:t>Smart Phones</a:t>
            </a:r>
          </a:p>
        </p:txBody>
      </p:sp>
      <p:sp>
        <p:nvSpPr>
          <p:cNvPr id="10278" name="Text Box 38"/>
          <p:cNvSpPr txBox="1">
            <a:spLocks noChangeArrowheads="1"/>
          </p:cNvSpPr>
          <p:nvPr/>
        </p:nvSpPr>
        <p:spPr bwMode="auto">
          <a:xfrm>
            <a:off x="5389563" y="2855913"/>
            <a:ext cx="33194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a:solidFill>
                  <a:srgbClr val="0000FF"/>
                </a:solidFill>
              </a:rPr>
              <a:t>Hispanic Population Growth</a:t>
            </a:r>
          </a:p>
        </p:txBody>
      </p:sp>
      <p:sp>
        <p:nvSpPr>
          <p:cNvPr id="10279" name="Text Box 39"/>
          <p:cNvSpPr txBox="1">
            <a:spLocks noChangeArrowheads="1"/>
          </p:cNvSpPr>
          <p:nvPr/>
        </p:nvSpPr>
        <p:spPr bwMode="auto">
          <a:xfrm>
            <a:off x="5468938" y="4192588"/>
            <a:ext cx="31067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a:solidFill>
                  <a:srgbClr val="0000FF"/>
                </a:solidFill>
              </a:rPr>
              <a:t>Changing Image of SUV’s</a:t>
            </a:r>
          </a:p>
        </p:txBody>
      </p:sp>
      <p:sp>
        <p:nvSpPr>
          <p:cNvPr id="10280" name="Text Box 40"/>
          <p:cNvSpPr txBox="1">
            <a:spLocks noChangeArrowheads="1"/>
          </p:cNvSpPr>
          <p:nvPr/>
        </p:nvSpPr>
        <p:spPr bwMode="auto">
          <a:xfrm>
            <a:off x="3995738" y="4483100"/>
            <a:ext cx="10287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a:solidFill>
                  <a:srgbClr val="0000FF"/>
                </a:solidFill>
              </a:rPr>
              <a:t>Falling</a:t>
            </a:r>
          </a:p>
          <a:p>
            <a:pPr algn="ctr" eaLnBrk="1" hangingPunct="1">
              <a:spcBef>
                <a:spcPct val="0"/>
              </a:spcBef>
              <a:buFontTx/>
              <a:buNone/>
            </a:pPr>
            <a:r>
              <a:rPr lang="en-US" altLang="en-US" sz="2000">
                <a:solidFill>
                  <a:srgbClr val="0000FF"/>
                </a:solidFill>
              </a:rPr>
              <a:t>Interest</a:t>
            </a:r>
          </a:p>
          <a:p>
            <a:pPr algn="ctr" eaLnBrk="1" hangingPunct="1">
              <a:spcBef>
                <a:spcPct val="0"/>
              </a:spcBef>
              <a:buFontTx/>
              <a:buNone/>
            </a:pPr>
            <a:r>
              <a:rPr lang="en-US" altLang="en-US" sz="2000">
                <a:solidFill>
                  <a:srgbClr val="0000FF"/>
                </a:solidFill>
              </a:rPr>
              <a:t>Rates</a:t>
            </a:r>
          </a:p>
        </p:txBody>
      </p:sp>
      <p:sp>
        <p:nvSpPr>
          <p:cNvPr id="10281" name="Text Box 41"/>
          <p:cNvSpPr txBox="1">
            <a:spLocks noChangeArrowheads="1"/>
          </p:cNvSpPr>
          <p:nvPr/>
        </p:nvSpPr>
        <p:spPr bwMode="auto">
          <a:xfrm>
            <a:off x="419100" y="3989388"/>
            <a:ext cx="33337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a:solidFill>
                  <a:srgbClr val="0000FF"/>
                </a:solidFill>
              </a:rPr>
              <a:t>Changing Policy toward Oil</a:t>
            </a:r>
          </a:p>
          <a:p>
            <a:pPr algn="ctr" eaLnBrk="1" hangingPunct="1">
              <a:spcBef>
                <a:spcPct val="0"/>
              </a:spcBef>
              <a:buFontTx/>
              <a:buNone/>
            </a:pPr>
            <a:r>
              <a:rPr lang="en-US" altLang="en-US" sz="2000">
                <a:solidFill>
                  <a:srgbClr val="0000FF"/>
                </a:solidFill>
              </a:rPr>
              <a:t>Exploration on Public Lands</a:t>
            </a:r>
          </a:p>
        </p:txBody>
      </p:sp>
      <p:sp>
        <p:nvSpPr>
          <p:cNvPr id="10282" name="Text Box 42"/>
          <p:cNvSpPr txBox="1">
            <a:spLocks noChangeArrowheads="1"/>
          </p:cNvSpPr>
          <p:nvPr/>
        </p:nvSpPr>
        <p:spPr bwMode="auto">
          <a:xfrm>
            <a:off x="369888" y="2741613"/>
            <a:ext cx="33432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a:solidFill>
                  <a:srgbClr val="0000FF"/>
                </a:solidFill>
              </a:rPr>
              <a:t>European Union Ban on</a:t>
            </a:r>
          </a:p>
          <a:p>
            <a:pPr algn="ctr" eaLnBrk="1" hangingPunct="1">
              <a:spcBef>
                <a:spcPct val="0"/>
              </a:spcBef>
              <a:buFontTx/>
              <a:buNone/>
            </a:pPr>
            <a:r>
              <a:rPr lang="en-US" altLang="en-US" sz="2000">
                <a:solidFill>
                  <a:srgbClr val="0000FF"/>
                </a:solidFill>
              </a:rPr>
              <a:t>Hormone-Treated U.S. Beef</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269"/>
                                        </p:tgtEl>
                                        <p:attrNameLst>
                                          <p:attrName>style.visibility</p:attrName>
                                        </p:attrNameLst>
                                      </p:cBhvr>
                                      <p:to>
                                        <p:strVal val="visible"/>
                                      </p:to>
                                    </p:set>
                                    <p:animEffect transition="in" filter="dissolve">
                                      <p:cBhvr>
                                        <p:cTn id="7" dur="500"/>
                                        <p:tgtEl>
                                          <p:spTgt spid="1026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5" fill="hold" grpId="0" nodeType="clickEffect">
                                  <p:stCondLst>
                                    <p:cond delay="0"/>
                                  </p:stCondLst>
                                  <p:childTnLst>
                                    <p:set>
                                      <p:cBhvr>
                                        <p:cTn id="11" dur="1" fill="hold">
                                          <p:stCondLst>
                                            <p:cond delay="0"/>
                                          </p:stCondLst>
                                        </p:cTn>
                                        <p:tgtEl>
                                          <p:spTgt spid="10277"/>
                                        </p:tgtEl>
                                        <p:attrNameLst>
                                          <p:attrName>style.visibility</p:attrName>
                                        </p:attrNameLst>
                                      </p:cBhvr>
                                      <p:to>
                                        <p:strVal val="visible"/>
                                      </p:to>
                                    </p:set>
                                    <p:animEffect transition="in" filter="blinds(vertical)">
                                      <p:cBhvr>
                                        <p:cTn id="12" dur="500"/>
                                        <p:tgtEl>
                                          <p:spTgt spid="1027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0268"/>
                                        </p:tgtEl>
                                        <p:attrNameLst>
                                          <p:attrName>style.visibility</p:attrName>
                                        </p:attrNameLst>
                                      </p:cBhvr>
                                      <p:to>
                                        <p:strVal val="visible"/>
                                      </p:to>
                                    </p:set>
                                    <p:animEffect transition="in" filter="dissolve">
                                      <p:cBhvr>
                                        <p:cTn id="17" dur="500"/>
                                        <p:tgtEl>
                                          <p:spTgt spid="1026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5" fill="hold" grpId="0" nodeType="clickEffect">
                                  <p:stCondLst>
                                    <p:cond delay="0"/>
                                  </p:stCondLst>
                                  <p:childTnLst>
                                    <p:set>
                                      <p:cBhvr>
                                        <p:cTn id="21" dur="1" fill="hold">
                                          <p:stCondLst>
                                            <p:cond delay="0"/>
                                          </p:stCondLst>
                                        </p:cTn>
                                        <p:tgtEl>
                                          <p:spTgt spid="10278"/>
                                        </p:tgtEl>
                                        <p:attrNameLst>
                                          <p:attrName>style.visibility</p:attrName>
                                        </p:attrNameLst>
                                      </p:cBhvr>
                                      <p:to>
                                        <p:strVal val="visible"/>
                                      </p:to>
                                    </p:set>
                                    <p:animEffect transition="in" filter="blinds(vertical)">
                                      <p:cBhvr>
                                        <p:cTn id="22" dur="500"/>
                                        <p:tgtEl>
                                          <p:spTgt spid="1027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0270"/>
                                        </p:tgtEl>
                                        <p:attrNameLst>
                                          <p:attrName>style.visibility</p:attrName>
                                        </p:attrNameLst>
                                      </p:cBhvr>
                                      <p:to>
                                        <p:strVal val="visible"/>
                                      </p:to>
                                    </p:set>
                                    <p:animEffect transition="in" filter="dissolve">
                                      <p:cBhvr>
                                        <p:cTn id="27" dur="500"/>
                                        <p:tgtEl>
                                          <p:spTgt spid="1027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5" fill="hold" grpId="0" nodeType="clickEffect">
                                  <p:stCondLst>
                                    <p:cond delay="0"/>
                                  </p:stCondLst>
                                  <p:childTnLst>
                                    <p:set>
                                      <p:cBhvr>
                                        <p:cTn id="31" dur="1" fill="hold">
                                          <p:stCondLst>
                                            <p:cond delay="0"/>
                                          </p:stCondLst>
                                        </p:cTn>
                                        <p:tgtEl>
                                          <p:spTgt spid="10279"/>
                                        </p:tgtEl>
                                        <p:attrNameLst>
                                          <p:attrName>style.visibility</p:attrName>
                                        </p:attrNameLst>
                                      </p:cBhvr>
                                      <p:to>
                                        <p:strVal val="visible"/>
                                      </p:to>
                                    </p:set>
                                    <p:animEffect transition="in" filter="blinds(vertical)">
                                      <p:cBhvr>
                                        <p:cTn id="32" dur="500"/>
                                        <p:tgtEl>
                                          <p:spTgt spid="1027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0271"/>
                                        </p:tgtEl>
                                        <p:attrNameLst>
                                          <p:attrName>style.visibility</p:attrName>
                                        </p:attrNameLst>
                                      </p:cBhvr>
                                      <p:to>
                                        <p:strVal val="visible"/>
                                      </p:to>
                                    </p:set>
                                    <p:animEffect transition="in" filter="dissolve">
                                      <p:cBhvr>
                                        <p:cTn id="37" dur="500"/>
                                        <p:tgtEl>
                                          <p:spTgt spid="10271"/>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5" fill="hold" grpId="0" nodeType="clickEffect">
                                  <p:stCondLst>
                                    <p:cond delay="0"/>
                                  </p:stCondLst>
                                  <p:childTnLst>
                                    <p:set>
                                      <p:cBhvr>
                                        <p:cTn id="41" dur="1" fill="hold">
                                          <p:stCondLst>
                                            <p:cond delay="0"/>
                                          </p:stCondLst>
                                        </p:cTn>
                                        <p:tgtEl>
                                          <p:spTgt spid="10280"/>
                                        </p:tgtEl>
                                        <p:attrNameLst>
                                          <p:attrName>style.visibility</p:attrName>
                                        </p:attrNameLst>
                                      </p:cBhvr>
                                      <p:to>
                                        <p:strVal val="visible"/>
                                      </p:to>
                                    </p:set>
                                    <p:animEffect transition="in" filter="blinds(vertical)">
                                      <p:cBhvr>
                                        <p:cTn id="42" dur="500"/>
                                        <p:tgtEl>
                                          <p:spTgt spid="10280"/>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10272"/>
                                        </p:tgtEl>
                                        <p:attrNameLst>
                                          <p:attrName>style.visibility</p:attrName>
                                        </p:attrNameLst>
                                      </p:cBhvr>
                                      <p:to>
                                        <p:strVal val="visible"/>
                                      </p:to>
                                    </p:set>
                                    <p:animEffect transition="in" filter="dissolve">
                                      <p:cBhvr>
                                        <p:cTn id="47" dur="500"/>
                                        <p:tgtEl>
                                          <p:spTgt spid="10272"/>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5" fill="hold" grpId="0" nodeType="clickEffect">
                                  <p:stCondLst>
                                    <p:cond delay="0"/>
                                  </p:stCondLst>
                                  <p:childTnLst>
                                    <p:set>
                                      <p:cBhvr>
                                        <p:cTn id="51" dur="1" fill="hold">
                                          <p:stCondLst>
                                            <p:cond delay="0"/>
                                          </p:stCondLst>
                                        </p:cTn>
                                        <p:tgtEl>
                                          <p:spTgt spid="10281"/>
                                        </p:tgtEl>
                                        <p:attrNameLst>
                                          <p:attrName>style.visibility</p:attrName>
                                        </p:attrNameLst>
                                      </p:cBhvr>
                                      <p:to>
                                        <p:strVal val="visible"/>
                                      </p:to>
                                    </p:set>
                                    <p:animEffect transition="in" filter="blinds(vertical)">
                                      <p:cBhvr>
                                        <p:cTn id="52" dur="500"/>
                                        <p:tgtEl>
                                          <p:spTgt spid="10281"/>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10273"/>
                                        </p:tgtEl>
                                        <p:attrNameLst>
                                          <p:attrName>style.visibility</p:attrName>
                                        </p:attrNameLst>
                                      </p:cBhvr>
                                      <p:to>
                                        <p:strVal val="visible"/>
                                      </p:to>
                                    </p:set>
                                    <p:animEffect transition="in" filter="dissolve">
                                      <p:cBhvr>
                                        <p:cTn id="57" dur="500"/>
                                        <p:tgtEl>
                                          <p:spTgt spid="10273"/>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3" presetClass="entr" presetSubtype="5" fill="hold" grpId="0" nodeType="clickEffect">
                                  <p:stCondLst>
                                    <p:cond delay="0"/>
                                  </p:stCondLst>
                                  <p:childTnLst>
                                    <p:set>
                                      <p:cBhvr>
                                        <p:cTn id="61" dur="1" fill="hold">
                                          <p:stCondLst>
                                            <p:cond delay="0"/>
                                          </p:stCondLst>
                                        </p:cTn>
                                        <p:tgtEl>
                                          <p:spTgt spid="10282"/>
                                        </p:tgtEl>
                                        <p:attrNameLst>
                                          <p:attrName>style.visibility</p:attrName>
                                        </p:attrNameLst>
                                      </p:cBhvr>
                                      <p:to>
                                        <p:strVal val="visible"/>
                                      </p:to>
                                    </p:set>
                                    <p:animEffect transition="in" filter="blinds(vertical)">
                                      <p:cBhvr>
                                        <p:cTn id="62" dur="500"/>
                                        <p:tgtEl>
                                          <p:spTgt spid="102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8" grpId="0"/>
      <p:bldP spid="10269" grpId="0"/>
      <p:bldP spid="10270" grpId="0"/>
      <p:bldP spid="10271" grpId="0"/>
      <p:bldP spid="10272" grpId="0"/>
      <p:bldP spid="10273" grpId="0"/>
      <p:bldP spid="10277" grpId="0"/>
      <p:bldP spid="10278" grpId="0"/>
      <p:bldP spid="10279" grpId="0"/>
      <p:bldP spid="10280" grpId="0"/>
      <p:bldP spid="10281" grpId="0"/>
      <p:bldP spid="1028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6"/>
          <p:cNvSpPr txBox="1">
            <a:spLocks noChangeArrowheads="1"/>
          </p:cNvSpPr>
          <p:nvPr/>
        </p:nvSpPr>
        <p:spPr bwMode="auto">
          <a:xfrm>
            <a:off x="488950" y="631825"/>
            <a:ext cx="356552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b="1"/>
              <a:t>Industry Analysis</a:t>
            </a:r>
          </a:p>
        </p:txBody>
      </p:sp>
      <p:sp>
        <p:nvSpPr>
          <p:cNvPr id="15363" name="Text Box 7"/>
          <p:cNvSpPr txBox="1">
            <a:spLocks noChangeArrowheads="1"/>
          </p:cNvSpPr>
          <p:nvPr/>
        </p:nvSpPr>
        <p:spPr bwMode="auto">
          <a:xfrm>
            <a:off x="110712" y="1290638"/>
            <a:ext cx="91410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dirty="0">
                <a:solidFill>
                  <a:srgbClr val="0000FF"/>
                </a:solidFill>
              </a:rPr>
              <a:t>Model </a:t>
            </a:r>
            <a:r>
              <a:rPr lang="en-US" altLang="en-US" sz="2800" dirty="0" smtClean="0">
                <a:solidFill>
                  <a:srgbClr val="0000FF"/>
                </a:solidFill>
              </a:rPr>
              <a:t>of Environmental Threats (aka Porter’s </a:t>
            </a:r>
            <a:r>
              <a:rPr lang="en-US" altLang="en-US" sz="2800" dirty="0">
                <a:solidFill>
                  <a:srgbClr val="0000FF"/>
                </a:solidFill>
              </a:rPr>
              <a:t>5</a:t>
            </a:r>
            <a:r>
              <a:rPr lang="en-US" altLang="en-US" sz="2800" dirty="0" smtClean="0">
                <a:solidFill>
                  <a:srgbClr val="0000FF"/>
                </a:solidFill>
              </a:rPr>
              <a:t> Forces)</a:t>
            </a:r>
            <a:endParaRPr lang="en-US" altLang="en-US" sz="2800" dirty="0">
              <a:solidFill>
                <a:srgbClr val="0000FF"/>
              </a:solidFill>
            </a:endParaRPr>
          </a:p>
        </p:txBody>
      </p:sp>
      <p:sp>
        <p:nvSpPr>
          <p:cNvPr id="46092" name="Oval 12"/>
          <p:cNvSpPr>
            <a:spLocks noChangeArrowheads="1"/>
          </p:cNvSpPr>
          <p:nvPr/>
        </p:nvSpPr>
        <p:spPr bwMode="auto">
          <a:xfrm>
            <a:off x="3521075" y="2987675"/>
            <a:ext cx="2089150" cy="2041525"/>
          </a:xfrm>
          <a:prstGeom prst="ellipse">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2000"/>
          </a:p>
        </p:txBody>
      </p:sp>
      <p:grpSp>
        <p:nvGrpSpPr>
          <p:cNvPr id="2" name="Group 13"/>
          <p:cNvGrpSpPr>
            <a:grpSpLocks/>
          </p:cNvGrpSpPr>
          <p:nvPr/>
        </p:nvGrpSpPr>
        <p:grpSpPr bwMode="auto">
          <a:xfrm>
            <a:off x="4070350" y="3535363"/>
            <a:ext cx="960438" cy="944562"/>
            <a:chOff x="2582" y="2074"/>
            <a:chExt cx="605" cy="547"/>
          </a:xfrm>
        </p:grpSpPr>
        <p:sp>
          <p:nvSpPr>
            <p:cNvPr id="15381" name="Oval 14"/>
            <p:cNvSpPr>
              <a:spLocks noChangeArrowheads="1"/>
            </p:cNvSpPr>
            <p:nvPr/>
          </p:nvSpPr>
          <p:spPr bwMode="auto">
            <a:xfrm>
              <a:off x="2582" y="2074"/>
              <a:ext cx="605" cy="547"/>
            </a:xfrm>
            <a:prstGeom prst="ellipse">
              <a:avLst/>
            </a:prstGeom>
            <a:solidFill>
              <a:srgbClr val="0000FF"/>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p>
          </p:txBody>
        </p:sp>
        <p:sp>
          <p:nvSpPr>
            <p:cNvPr id="15382" name="Text Box 15"/>
            <p:cNvSpPr txBox="1">
              <a:spLocks noChangeArrowheads="1"/>
            </p:cNvSpPr>
            <p:nvPr/>
          </p:nvSpPr>
          <p:spPr bwMode="auto">
            <a:xfrm>
              <a:off x="2631" y="2138"/>
              <a:ext cx="508"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a:solidFill>
                    <a:srgbClr val="FFFF00"/>
                  </a:solidFill>
                </a:rPr>
                <a:t>Focal</a:t>
              </a:r>
            </a:p>
            <a:p>
              <a:pPr algn="ctr" eaLnBrk="1" hangingPunct="1">
                <a:spcBef>
                  <a:spcPct val="0"/>
                </a:spcBef>
                <a:buFontTx/>
                <a:buNone/>
              </a:pPr>
              <a:r>
                <a:rPr lang="en-US" altLang="en-US" sz="2000">
                  <a:solidFill>
                    <a:srgbClr val="FFFF00"/>
                  </a:solidFill>
                </a:rPr>
                <a:t>Firm</a:t>
              </a:r>
            </a:p>
          </p:txBody>
        </p:sp>
      </p:grpSp>
      <p:sp>
        <p:nvSpPr>
          <p:cNvPr id="46096" name="Text Box 16"/>
          <p:cNvSpPr txBox="1">
            <a:spLocks noChangeArrowheads="1"/>
          </p:cNvSpPr>
          <p:nvPr/>
        </p:nvSpPr>
        <p:spPr bwMode="auto">
          <a:xfrm>
            <a:off x="1435852" y="3282950"/>
            <a:ext cx="196560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dirty="0" smtClean="0">
                <a:solidFill>
                  <a:srgbClr val="FF3300"/>
                </a:solidFill>
              </a:rPr>
              <a:t>Buyer Influence</a:t>
            </a:r>
            <a:endParaRPr lang="en-US" altLang="en-US" sz="2000" dirty="0">
              <a:solidFill>
                <a:srgbClr val="FF3300"/>
              </a:solidFill>
            </a:endParaRPr>
          </a:p>
        </p:txBody>
      </p:sp>
      <p:sp>
        <p:nvSpPr>
          <p:cNvPr id="46097" name="Text Box 17"/>
          <p:cNvSpPr txBox="1">
            <a:spLocks noChangeArrowheads="1"/>
          </p:cNvSpPr>
          <p:nvPr/>
        </p:nvSpPr>
        <p:spPr bwMode="auto">
          <a:xfrm>
            <a:off x="1442206" y="4773613"/>
            <a:ext cx="226696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dirty="0" smtClean="0">
                <a:solidFill>
                  <a:srgbClr val="FF3300"/>
                </a:solidFill>
              </a:rPr>
              <a:t>Supplier Leverage</a:t>
            </a:r>
            <a:endParaRPr lang="en-US" altLang="en-US" sz="2000" dirty="0">
              <a:solidFill>
                <a:srgbClr val="FF3300"/>
              </a:solidFill>
            </a:endParaRPr>
          </a:p>
        </p:txBody>
      </p:sp>
      <p:sp>
        <p:nvSpPr>
          <p:cNvPr id="46098" name="Text Box 18"/>
          <p:cNvSpPr txBox="1">
            <a:spLocks noChangeArrowheads="1"/>
          </p:cNvSpPr>
          <p:nvPr/>
        </p:nvSpPr>
        <p:spPr bwMode="auto">
          <a:xfrm>
            <a:off x="3174026" y="2320925"/>
            <a:ext cx="280717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dirty="0" smtClean="0">
                <a:solidFill>
                  <a:srgbClr val="FF3300"/>
                </a:solidFill>
              </a:rPr>
              <a:t>Entry/New Competition</a:t>
            </a:r>
            <a:endParaRPr lang="en-US" altLang="en-US" sz="2000" dirty="0">
              <a:solidFill>
                <a:srgbClr val="FF3300"/>
              </a:solidFill>
            </a:endParaRPr>
          </a:p>
        </p:txBody>
      </p:sp>
      <p:sp>
        <p:nvSpPr>
          <p:cNvPr id="46099" name="Text Box 19"/>
          <p:cNvSpPr txBox="1">
            <a:spLocks noChangeArrowheads="1"/>
          </p:cNvSpPr>
          <p:nvPr/>
        </p:nvSpPr>
        <p:spPr bwMode="auto">
          <a:xfrm>
            <a:off x="5749925" y="3257550"/>
            <a:ext cx="337945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dirty="0" smtClean="0">
                <a:solidFill>
                  <a:srgbClr val="FF3300"/>
                </a:solidFill>
              </a:rPr>
              <a:t>Rivalry/Existing Competition</a:t>
            </a:r>
            <a:endParaRPr lang="en-US" altLang="en-US" sz="2000" dirty="0">
              <a:solidFill>
                <a:srgbClr val="FF3300"/>
              </a:solidFill>
            </a:endParaRPr>
          </a:p>
        </p:txBody>
      </p:sp>
      <p:sp>
        <p:nvSpPr>
          <p:cNvPr id="46100" name="Text Box 20"/>
          <p:cNvSpPr txBox="1">
            <a:spLocks noChangeArrowheads="1"/>
          </p:cNvSpPr>
          <p:nvPr/>
        </p:nvSpPr>
        <p:spPr bwMode="auto">
          <a:xfrm>
            <a:off x="5525260" y="4771266"/>
            <a:ext cx="240642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dirty="0" smtClean="0">
                <a:solidFill>
                  <a:srgbClr val="FF3300"/>
                </a:solidFill>
              </a:rPr>
              <a:t>Substitute Products</a:t>
            </a:r>
            <a:endParaRPr lang="en-US" altLang="en-US" sz="2000" dirty="0">
              <a:solidFill>
                <a:srgbClr val="FF3300"/>
              </a:solidFill>
            </a:endParaRPr>
          </a:p>
        </p:txBody>
      </p:sp>
      <p:sp>
        <p:nvSpPr>
          <p:cNvPr id="46101" name="Line 21"/>
          <p:cNvSpPr>
            <a:spLocks noChangeShapeType="1"/>
          </p:cNvSpPr>
          <p:nvPr/>
        </p:nvSpPr>
        <p:spPr bwMode="auto">
          <a:xfrm flipH="1">
            <a:off x="5632450" y="3552825"/>
            <a:ext cx="168275" cy="76200"/>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02" name="Line 22"/>
          <p:cNvSpPr>
            <a:spLocks noChangeShapeType="1"/>
          </p:cNvSpPr>
          <p:nvPr/>
        </p:nvSpPr>
        <p:spPr bwMode="auto">
          <a:xfrm rot="-3721319" flipH="1" flipV="1">
            <a:off x="5473700" y="4713288"/>
            <a:ext cx="1587" cy="198438"/>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04" name="Line 24"/>
          <p:cNvSpPr>
            <a:spLocks noChangeShapeType="1"/>
          </p:cNvSpPr>
          <p:nvPr/>
        </p:nvSpPr>
        <p:spPr bwMode="auto">
          <a:xfrm flipH="1">
            <a:off x="4575175" y="2697163"/>
            <a:ext cx="1588" cy="198437"/>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05" name="Line 25"/>
          <p:cNvSpPr>
            <a:spLocks noChangeShapeType="1"/>
          </p:cNvSpPr>
          <p:nvPr/>
        </p:nvSpPr>
        <p:spPr bwMode="auto">
          <a:xfrm rot="6655125" flipH="1" flipV="1">
            <a:off x="3422650" y="3471863"/>
            <a:ext cx="1587" cy="198438"/>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06" name="Line 26"/>
          <p:cNvSpPr>
            <a:spLocks noChangeShapeType="1"/>
          </p:cNvSpPr>
          <p:nvPr/>
        </p:nvSpPr>
        <p:spPr bwMode="auto">
          <a:xfrm rot="1027733" flipV="1">
            <a:off x="3590925" y="4741863"/>
            <a:ext cx="150813" cy="152400"/>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14" name="Text Box 34"/>
          <p:cNvSpPr txBox="1">
            <a:spLocks noChangeArrowheads="1"/>
          </p:cNvSpPr>
          <p:nvPr/>
        </p:nvSpPr>
        <p:spPr bwMode="auto">
          <a:xfrm>
            <a:off x="4029075" y="3100388"/>
            <a:ext cx="10858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a:t>Industry</a:t>
            </a:r>
          </a:p>
        </p:txBody>
      </p:sp>
      <p:sp>
        <p:nvSpPr>
          <p:cNvPr id="46116" name="Text Box 36"/>
          <p:cNvSpPr txBox="1">
            <a:spLocks noChangeArrowheads="1"/>
          </p:cNvSpPr>
          <p:nvPr/>
        </p:nvSpPr>
        <p:spPr bwMode="auto">
          <a:xfrm>
            <a:off x="4103688" y="4511675"/>
            <a:ext cx="917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a:t>Threat</a:t>
            </a:r>
          </a:p>
        </p:txBody>
      </p:sp>
      <p:sp>
        <p:nvSpPr>
          <p:cNvPr id="46117" name="Text Box 37"/>
          <p:cNvSpPr txBox="1">
            <a:spLocks noChangeArrowheads="1"/>
          </p:cNvSpPr>
          <p:nvPr/>
        </p:nvSpPr>
        <p:spPr bwMode="auto">
          <a:xfrm>
            <a:off x="1474788" y="5653088"/>
            <a:ext cx="20494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Higher Threat</a:t>
            </a:r>
          </a:p>
        </p:txBody>
      </p:sp>
      <p:sp>
        <p:nvSpPr>
          <p:cNvPr id="46118" name="Line 38"/>
          <p:cNvSpPr>
            <a:spLocks noChangeShapeType="1"/>
          </p:cNvSpPr>
          <p:nvPr/>
        </p:nvSpPr>
        <p:spPr bwMode="auto">
          <a:xfrm>
            <a:off x="3744913" y="5892800"/>
            <a:ext cx="124777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19" name="Text Box 39"/>
          <p:cNvSpPr txBox="1">
            <a:spLocks noChangeArrowheads="1"/>
          </p:cNvSpPr>
          <p:nvPr/>
        </p:nvSpPr>
        <p:spPr bwMode="auto">
          <a:xfrm>
            <a:off x="5176838" y="5624513"/>
            <a:ext cx="3184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Lower Average Profits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6092"/>
                                        </p:tgtEl>
                                        <p:attrNameLst>
                                          <p:attrName>style.visibility</p:attrName>
                                        </p:attrNameLst>
                                      </p:cBhvr>
                                      <p:to>
                                        <p:strVal val="visible"/>
                                      </p:to>
                                    </p:set>
                                    <p:animEffect transition="in" filter="dissolve">
                                      <p:cBhvr>
                                        <p:cTn id="12" dur="500"/>
                                        <p:tgtEl>
                                          <p:spTgt spid="46092"/>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46114"/>
                                        </p:tgtEl>
                                        <p:attrNameLst>
                                          <p:attrName>style.visibility</p:attrName>
                                        </p:attrNameLst>
                                      </p:cBhvr>
                                      <p:to>
                                        <p:strVal val="visible"/>
                                      </p:to>
                                    </p:set>
                                    <p:animEffect transition="in" filter="dissolve">
                                      <p:cBhvr>
                                        <p:cTn id="15" dur="500"/>
                                        <p:tgtEl>
                                          <p:spTgt spid="46114"/>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46116"/>
                                        </p:tgtEl>
                                        <p:attrNameLst>
                                          <p:attrName>style.visibility</p:attrName>
                                        </p:attrNameLst>
                                      </p:cBhvr>
                                      <p:to>
                                        <p:strVal val="visible"/>
                                      </p:to>
                                    </p:set>
                                    <p:animEffect transition="in" filter="dissolve">
                                      <p:cBhvr>
                                        <p:cTn id="18" dur="500"/>
                                        <p:tgtEl>
                                          <p:spTgt spid="46116"/>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46098"/>
                                        </p:tgtEl>
                                        <p:attrNameLst>
                                          <p:attrName>style.visibility</p:attrName>
                                        </p:attrNameLst>
                                      </p:cBhvr>
                                      <p:to>
                                        <p:strVal val="visible"/>
                                      </p:to>
                                    </p:set>
                                    <p:animEffect transition="in" filter="wipe(up)">
                                      <p:cBhvr>
                                        <p:cTn id="23" dur="500"/>
                                        <p:tgtEl>
                                          <p:spTgt spid="46098"/>
                                        </p:tgtEl>
                                      </p:cBhvr>
                                    </p:animEffect>
                                  </p:childTnLst>
                                </p:cTn>
                              </p:par>
                            </p:childTnLst>
                          </p:cTn>
                        </p:par>
                        <p:par>
                          <p:cTn id="24" fill="hold" nodeType="afterGroup">
                            <p:stCondLst>
                              <p:cond delay="500"/>
                            </p:stCondLst>
                            <p:childTnLst>
                              <p:par>
                                <p:cTn id="25" presetID="22" presetClass="entr" presetSubtype="1" fill="hold" grpId="0" nodeType="afterEffect">
                                  <p:stCondLst>
                                    <p:cond delay="0"/>
                                  </p:stCondLst>
                                  <p:childTnLst>
                                    <p:set>
                                      <p:cBhvr>
                                        <p:cTn id="26" dur="1" fill="hold">
                                          <p:stCondLst>
                                            <p:cond delay="0"/>
                                          </p:stCondLst>
                                        </p:cTn>
                                        <p:tgtEl>
                                          <p:spTgt spid="46104"/>
                                        </p:tgtEl>
                                        <p:attrNameLst>
                                          <p:attrName>style.visibility</p:attrName>
                                        </p:attrNameLst>
                                      </p:cBhvr>
                                      <p:to>
                                        <p:strVal val="visible"/>
                                      </p:to>
                                    </p:set>
                                    <p:animEffect transition="in" filter="wipe(up)">
                                      <p:cBhvr>
                                        <p:cTn id="27" dur="500"/>
                                        <p:tgtEl>
                                          <p:spTgt spid="46104"/>
                                        </p:tgtEl>
                                      </p:cBhvr>
                                    </p:animEffect>
                                  </p:childTnLst>
                                </p:cTn>
                              </p:par>
                            </p:childTnLst>
                          </p:cTn>
                        </p:par>
                        <p:par>
                          <p:cTn id="28" fill="hold" nodeType="afterGroup">
                            <p:stCondLst>
                              <p:cond delay="1000"/>
                            </p:stCondLst>
                            <p:childTnLst>
                              <p:par>
                                <p:cTn id="29" presetID="22" presetClass="entr" presetSubtype="2" fill="hold" grpId="0" nodeType="afterEffect">
                                  <p:stCondLst>
                                    <p:cond delay="0"/>
                                  </p:stCondLst>
                                  <p:childTnLst>
                                    <p:set>
                                      <p:cBhvr>
                                        <p:cTn id="30" dur="1" fill="hold">
                                          <p:stCondLst>
                                            <p:cond delay="0"/>
                                          </p:stCondLst>
                                        </p:cTn>
                                        <p:tgtEl>
                                          <p:spTgt spid="46099"/>
                                        </p:tgtEl>
                                        <p:attrNameLst>
                                          <p:attrName>style.visibility</p:attrName>
                                        </p:attrNameLst>
                                      </p:cBhvr>
                                      <p:to>
                                        <p:strVal val="visible"/>
                                      </p:to>
                                    </p:set>
                                    <p:animEffect transition="in" filter="wipe(right)">
                                      <p:cBhvr>
                                        <p:cTn id="31" dur="500"/>
                                        <p:tgtEl>
                                          <p:spTgt spid="46099"/>
                                        </p:tgtEl>
                                      </p:cBhvr>
                                    </p:animEffect>
                                  </p:childTnLst>
                                </p:cTn>
                              </p:par>
                            </p:childTnLst>
                          </p:cTn>
                        </p:par>
                        <p:par>
                          <p:cTn id="32" fill="hold" nodeType="afterGroup">
                            <p:stCondLst>
                              <p:cond delay="1500"/>
                            </p:stCondLst>
                            <p:childTnLst>
                              <p:par>
                                <p:cTn id="33" presetID="22" presetClass="entr" presetSubtype="2" fill="hold" grpId="0" nodeType="afterEffect">
                                  <p:stCondLst>
                                    <p:cond delay="0"/>
                                  </p:stCondLst>
                                  <p:childTnLst>
                                    <p:set>
                                      <p:cBhvr>
                                        <p:cTn id="34" dur="1" fill="hold">
                                          <p:stCondLst>
                                            <p:cond delay="0"/>
                                          </p:stCondLst>
                                        </p:cTn>
                                        <p:tgtEl>
                                          <p:spTgt spid="46101"/>
                                        </p:tgtEl>
                                        <p:attrNameLst>
                                          <p:attrName>style.visibility</p:attrName>
                                        </p:attrNameLst>
                                      </p:cBhvr>
                                      <p:to>
                                        <p:strVal val="visible"/>
                                      </p:to>
                                    </p:set>
                                    <p:animEffect transition="in" filter="wipe(right)">
                                      <p:cBhvr>
                                        <p:cTn id="35" dur="500"/>
                                        <p:tgtEl>
                                          <p:spTgt spid="46101"/>
                                        </p:tgtEl>
                                      </p:cBhvr>
                                    </p:animEffect>
                                  </p:childTnLst>
                                </p:cTn>
                              </p:par>
                            </p:childTnLst>
                          </p:cTn>
                        </p:par>
                        <p:par>
                          <p:cTn id="36" fill="hold" nodeType="afterGroup">
                            <p:stCondLst>
                              <p:cond delay="2000"/>
                            </p:stCondLst>
                            <p:childTnLst>
                              <p:par>
                                <p:cTn id="37" presetID="22" presetClass="entr" presetSubtype="2" fill="hold" grpId="0" nodeType="afterEffect">
                                  <p:stCondLst>
                                    <p:cond delay="0"/>
                                  </p:stCondLst>
                                  <p:childTnLst>
                                    <p:set>
                                      <p:cBhvr>
                                        <p:cTn id="38" dur="1" fill="hold">
                                          <p:stCondLst>
                                            <p:cond delay="0"/>
                                          </p:stCondLst>
                                        </p:cTn>
                                        <p:tgtEl>
                                          <p:spTgt spid="46100"/>
                                        </p:tgtEl>
                                        <p:attrNameLst>
                                          <p:attrName>style.visibility</p:attrName>
                                        </p:attrNameLst>
                                      </p:cBhvr>
                                      <p:to>
                                        <p:strVal val="visible"/>
                                      </p:to>
                                    </p:set>
                                    <p:animEffect transition="in" filter="wipe(right)">
                                      <p:cBhvr>
                                        <p:cTn id="39" dur="500"/>
                                        <p:tgtEl>
                                          <p:spTgt spid="46100"/>
                                        </p:tgtEl>
                                      </p:cBhvr>
                                    </p:animEffect>
                                  </p:childTnLst>
                                </p:cTn>
                              </p:par>
                            </p:childTnLst>
                          </p:cTn>
                        </p:par>
                        <p:par>
                          <p:cTn id="40" fill="hold" nodeType="afterGroup">
                            <p:stCondLst>
                              <p:cond delay="2500"/>
                            </p:stCondLst>
                            <p:childTnLst>
                              <p:par>
                                <p:cTn id="41" presetID="22" presetClass="entr" presetSubtype="4" fill="hold" grpId="0" nodeType="afterEffect">
                                  <p:stCondLst>
                                    <p:cond delay="0"/>
                                  </p:stCondLst>
                                  <p:childTnLst>
                                    <p:set>
                                      <p:cBhvr>
                                        <p:cTn id="42" dur="1" fill="hold">
                                          <p:stCondLst>
                                            <p:cond delay="0"/>
                                          </p:stCondLst>
                                        </p:cTn>
                                        <p:tgtEl>
                                          <p:spTgt spid="46102"/>
                                        </p:tgtEl>
                                        <p:attrNameLst>
                                          <p:attrName>style.visibility</p:attrName>
                                        </p:attrNameLst>
                                      </p:cBhvr>
                                      <p:to>
                                        <p:strVal val="visible"/>
                                      </p:to>
                                    </p:set>
                                    <p:animEffect transition="in" filter="wipe(down)">
                                      <p:cBhvr>
                                        <p:cTn id="43" dur="500"/>
                                        <p:tgtEl>
                                          <p:spTgt spid="46102"/>
                                        </p:tgtEl>
                                      </p:cBhvr>
                                    </p:animEffect>
                                  </p:childTnLst>
                                </p:cTn>
                              </p:par>
                            </p:childTnLst>
                          </p:cTn>
                        </p:par>
                        <p:par>
                          <p:cTn id="44" fill="hold" nodeType="afterGroup">
                            <p:stCondLst>
                              <p:cond delay="3000"/>
                            </p:stCondLst>
                            <p:childTnLst>
                              <p:par>
                                <p:cTn id="45" presetID="22" presetClass="entr" presetSubtype="8" fill="hold" grpId="0" nodeType="afterEffect">
                                  <p:stCondLst>
                                    <p:cond delay="0"/>
                                  </p:stCondLst>
                                  <p:childTnLst>
                                    <p:set>
                                      <p:cBhvr>
                                        <p:cTn id="46" dur="1" fill="hold">
                                          <p:stCondLst>
                                            <p:cond delay="0"/>
                                          </p:stCondLst>
                                        </p:cTn>
                                        <p:tgtEl>
                                          <p:spTgt spid="46097"/>
                                        </p:tgtEl>
                                        <p:attrNameLst>
                                          <p:attrName>style.visibility</p:attrName>
                                        </p:attrNameLst>
                                      </p:cBhvr>
                                      <p:to>
                                        <p:strVal val="visible"/>
                                      </p:to>
                                    </p:set>
                                    <p:animEffect transition="in" filter="wipe(left)">
                                      <p:cBhvr>
                                        <p:cTn id="47" dur="500"/>
                                        <p:tgtEl>
                                          <p:spTgt spid="46097"/>
                                        </p:tgtEl>
                                      </p:cBhvr>
                                    </p:animEffect>
                                  </p:childTnLst>
                                </p:cTn>
                              </p:par>
                            </p:childTnLst>
                          </p:cTn>
                        </p:par>
                        <p:par>
                          <p:cTn id="48" fill="hold" nodeType="afterGroup">
                            <p:stCondLst>
                              <p:cond delay="3500"/>
                            </p:stCondLst>
                            <p:childTnLst>
                              <p:par>
                                <p:cTn id="49" presetID="22" presetClass="entr" presetSubtype="8" fill="hold" grpId="0" nodeType="afterEffect">
                                  <p:stCondLst>
                                    <p:cond delay="0"/>
                                  </p:stCondLst>
                                  <p:childTnLst>
                                    <p:set>
                                      <p:cBhvr>
                                        <p:cTn id="50" dur="1" fill="hold">
                                          <p:stCondLst>
                                            <p:cond delay="0"/>
                                          </p:stCondLst>
                                        </p:cTn>
                                        <p:tgtEl>
                                          <p:spTgt spid="46106"/>
                                        </p:tgtEl>
                                        <p:attrNameLst>
                                          <p:attrName>style.visibility</p:attrName>
                                        </p:attrNameLst>
                                      </p:cBhvr>
                                      <p:to>
                                        <p:strVal val="visible"/>
                                      </p:to>
                                    </p:set>
                                    <p:animEffect transition="in" filter="wipe(left)">
                                      <p:cBhvr>
                                        <p:cTn id="51" dur="500"/>
                                        <p:tgtEl>
                                          <p:spTgt spid="46106"/>
                                        </p:tgtEl>
                                      </p:cBhvr>
                                    </p:animEffect>
                                  </p:childTnLst>
                                </p:cTn>
                              </p:par>
                            </p:childTnLst>
                          </p:cTn>
                        </p:par>
                        <p:par>
                          <p:cTn id="52" fill="hold" nodeType="afterGroup">
                            <p:stCondLst>
                              <p:cond delay="4000"/>
                            </p:stCondLst>
                            <p:childTnLst>
                              <p:par>
                                <p:cTn id="53" presetID="22" presetClass="entr" presetSubtype="8" fill="hold" grpId="0" nodeType="afterEffect">
                                  <p:stCondLst>
                                    <p:cond delay="0"/>
                                  </p:stCondLst>
                                  <p:childTnLst>
                                    <p:set>
                                      <p:cBhvr>
                                        <p:cTn id="54" dur="1" fill="hold">
                                          <p:stCondLst>
                                            <p:cond delay="0"/>
                                          </p:stCondLst>
                                        </p:cTn>
                                        <p:tgtEl>
                                          <p:spTgt spid="46096"/>
                                        </p:tgtEl>
                                        <p:attrNameLst>
                                          <p:attrName>style.visibility</p:attrName>
                                        </p:attrNameLst>
                                      </p:cBhvr>
                                      <p:to>
                                        <p:strVal val="visible"/>
                                      </p:to>
                                    </p:set>
                                    <p:animEffect transition="in" filter="wipe(left)">
                                      <p:cBhvr>
                                        <p:cTn id="55" dur="500"/>
                                        <p:tgtEl>
                                          <p:spTgt spid="46096"/>
                                        </p:tgtEl>
                                      </p:cBhvr>
                                    </p:animEffect>
                                  </p:childTnLst>
                                </p:cTn>
                              </p:par>
                            </p:childTnLst>
                          </p:cTn>
                        </p:par>
                        <p:par>
                          <p:cTn id="56" fill="hold" nodeType="afterGroup">
                            <p:stCondLst>
                              <p:cond delay="4500"/>
                            </p:stCondLst>
                            <p:childTnLst>
                              <p:par>
                                <p:cTn id="57" presetID="22" presetClass="entr" presetSubtype="8" fill="hold" grpId="0" nodeType="afterEffect">
                                  <p:stCondLst>
                                    <p:cond delay="0"/>
                                  </p:stCondLst>
                                  <p:childTnLst>
                                    <p:set>
                                      <p:cBhvr>
                                        <p:cTn id="58" dur="1" fill="hold">
                                          <p:stCondLst>
                                            <p:cond delay="0"/>
                                          </p:stCondLst>
                                        </p:cTn>
                                        <p:tgtEl>
                                          <p:spTgt spid="46105"/>
                                        </p:tgtEl>
                                        <p:attrNameLst>
                                          <p:attrName>style.visibility</p:attrName>
                                        </p:attrNameLst>
                                      </p:cBhvr>
                                      <p:to>
                                        <p:strVal val="visible"/>
                                      </p:to>
                                    </p:set>
                                    <p:animEffect transition="in" filter="wipe(left)">
                                      <p:cBhvr>
                                        <p:cTn id="59" dur="500"/>
                                        <p:tgtEl>
                                          <p:spTgt spid="46105"/>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46117"/>
                                        </p:tgtEl>
                                        <p:attrNameLst>
                                          <p:attrName>style.visibility</p:attrName>
                                        </p:attrNameLst>
                                      </p:cBhvr>
                                      <p:to>
                                        <p:strVal val="visible"/>
                                      </p:to>
                                    </p:set>
                                    <p:animEffect transition="in" filter="wipe(left)">
                                      <p:cBhvr>
                                        <p:cTn id="64" dur="1000"/>
                                        <p:tgtEl>
                                          <p:spTgt spid="46117"/>
                                        </p:tgtEl>
                                      </p:cBhvr>
                                    </p:animEffect>
                                  </p:childTnLst>
                                </p:cTn>
                              </p:par>
                            </p:childTnLst>
                          </p:cTn>
                        </p:par>
                        <p:par>
                          <p:cTn id="65" fill="hold" nodeType="afterGroup">
                            <p:stCondLst>
                              <p:cond delay="1000"/>
                            </p:stCondLst>
                            <p:childTnLst>
                              <p:par>
                                <p:cTn id="66" presetID="22" presetClass="entr" presetSubtype="8" fill="hold" grpId="0" nodeType="afterEffect">
                                  <p:stCondLst>
                                    <p:cond delay="0"/>
                                  </p:stCondLst>
                                  <p:childTnLst>
                                    <p:set>
                                      <p:cBhvr>
                                        <p:cTn id="67" dur="1" fill="hold">
                                          <p:stCondLst>
                                            <p:cond delay="0"/>
                                          </p:stCondLst>
                                        </p:cTn>
                                        <p:tgtEl>
                                          <p:spTgt spid="46118"/>
                                        </p:tgtEl>
                                        <p:attrNameLst>
                                          <p:attrName>style.visibility</p:attrName>
                                        </p:attrNameLst>
                                      </p:cBhvr>
                                      <p:to>
                                        <p:strVal val="visible"/>
                                      </p:to>
                                    </p:set>
                                    <p:animEffect transition="in" filter="wipe(left)">
                                      <p:cBhvr>
                                        <p:cTn id="68" dur="1000"/>
                                        <p:tgtEl>
                                          <p:spTgt spid="46118"/>
                                        </p:tgtEl>
                                      </p:cBhvr>
                                    </p:animEffect>
                                  </p:childTnLst>
                                </p:cTn>
                              </p:par>
                            </p:childTnLst>
                          </p:cTn>
                        </p:par>
                        <p:par>
                          <p:cTn id="69" fill="hold" nodeType="afterGroup">
                            <p:stCondLst>
                              <p:cond delay="2000"/>
                            </p:stCondLst>
                            <p:childTnLst>
                              <p:par>
                                <p:cTn id="70" presetID="22" presetClass="entr" presetSubtype="8" fill="hold" grpId="0" nodeType="afterEffect">
                                  <p:stCondLst>
                                    <p:cond delay="0"/>
                                  </p:stCondLst>
                                  <p:childTnLst>
                                    <p:set>
                                      <p:cBhvr>
                                        <p:cTn id="71" dur="1" fill="hold">
                                          <p:stCondLst>
                                            <p:cond delay="0"/>
                                          </p:stCondLst>
                                        </p:cTn>
                                        <p:tgtEl>
                                          <p:spTgt spid="46119"/>
                                        </p:tgtEl>
                                        <p:attrNameLst>
                                          <p:attrName>style.visibility</p:attrName>
                                        </p:attrNameLst>
                                      </p:cBhvr>
                                      <p:to>
                                        <p:strVal val="visible"/>
                                      </p:to>
                                    </p:set>
                                    <p:animEffect transition="in" filter="wipe(left)">
                                      <p:cBhvr>
                                        <p:cTn id="72" dur="1000"/>
                                        <p:tgtEl>
                                          <p:spTgt spid="461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92" grpId="0" animBg="1"/>
      <p:bldP spid="46096" grpId="0"/>
      <p:bldP spid="46097" grpId="0"/>
      <p:bldP spid="46098" grpId="0"/>
      <p:bldP spid="46099" grpId="0"/>
      <p:bldP spid="46100" grpId="0"/>
      <p:bldP spid="46101" grpId="0" animBg="1"/>
      <p:bldP spid="46102" grpId="0" animBg="1"/>
      <p:bldP spid="46104" grpId="0" animBg="1"/>
      <p:bldP spid="46105" grpId="0" animBg="1"/>
      <p:bldP spid="46106" grpId="0" animBg="1"/>
      <p:bldP spid="46114" grpId="0"/>
      <p:bldP spid="46116" grpId="0"/>
      <p:bldP spid="46117" grpId="0"/>
      <p:bldP spid="46118" grpId="0" animBg="1"/>
      <p:bldP spid="461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10"/>
          <p:cNvSpPr txBox="1">
            <a:spLocks noChangeArrowheads="1"/>
          </p:cNvSpPr>
          <p:nvPr/>
        </p:nvSpPr>
        <p:spPr bwMode="auto">
          <a:xfrm>
            <a:off x="501650" y="733425"/>
            <a:ext cx="618848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dirty="0" smtClean="0"/>
              <a:t>Model of Environmental Threats</a:t>
            </a:r>
            <a:endParaRPr lang="en-US" altLang="en-US" dirty="0"/>
          </a:p>
        </p:txBody>
      </p:sp>
      <p:sp>
        <p:nvSpPr>
          <p:cNvPr id="17411" name="Text Box 11"/>
          <p:cNvSpPr txBox="1">
            <a:spLocks noChangeArrowheads="1"/>
          </p:cNvSpPr>
          <p:nvPr/>
        </p:nvSpPr>
        <p:spPr bwMode="auto">
          <a:xfrm>
            <a:off x="936625" y="1452563"/>
            <a:ext cx="54008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dirty="0">
                <a:solidFill>
                  <a:srgbClr val="0000FF"/>
                </a:solidFill>
              </a:rPr>
              <a:t>Threat of </a:t>
            </a:r>
            <a:r>
              <a:rPr lang="en-US" altLang="en-US" sz="2800" dirty="0" smtClean="0">
                <a:solidFill>
                  <a:srgbClr val="0000FF"/>
                </a:solidFill>
              </a:rPr>
              <a:t>Entry/New Competition</a:t>
            </a:r>
            <a:endParaRPr lang="en-US" altLang="en-US" sz="2800" dirty="0">
              <a:solidFill>
                <a:srgbClr val="0000FF"/>
              </a:solidFill>
            </a:endParaRPr>
          </a:p>
        </p:txBody>
      </p:sp>
      <p:sp>
        <p:nvSpPr>
          <p:cNvPr id="13324" name="Text Box 12"/>
          <p:cNvSpPr txBox="1">
            <a:spLocks noChangeArrowheads="1"/>
          </p:cNvSpPr>
          <p:nvPr/>
        </p:nvSpPr>
        <p:spPr bwMode="auto">
          <a:xfrm>
            <a:off x="1358900" y="2212975"/>
            <a:ext cx="67706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if firms can easily enter the industry, any above</a:t>
            </a:r>
          </a:p>
          <a:p>
            <a:pPr eaLnBrk="1" hangingPunct="1">
              <a:spcBef>
                <a:spcPct val="0"/>
              </a:spcBef>
              <a:buFontTx/>
              <a:buNone/>
            </a:pPr>
            <a:r>
              <a:rPr lang="en-US" altLang="en-US" sz="2400"/>
              <a:t>	normal profits will be bid away quickly</a:t>
            </a:r>
          </a:p>
        </p:txBody>
      </p:sp>
      <p:sp>
        <p:nvSpPr>
          <p:cNvPr id="13325" name="Text Box 13"/>
          <p:cNvSpPr txBox="1">
            <a:spLocks noChangeArrowheads="1"/>
          </p:cNvSpPr>
          <p:nvPr/>
        </p:nvSpPr>
        <p:spPr bwMode="auto">
          <a:xfrm>
            <a:off x="1373188" y="3389313"/>
            <a:ext cx="58372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barriers to entry lower the threat of entry</a:t>
            </a:r>
          </a:p>
        </p:txBody>
      </p:sp>
      <p:sp>
        <p:nvSpPr>
          <p:cNvPr id="13326" name="Text Box 14"/>
          <p:cNvSpPr txBox="1">
            <a:spLocks noChangeArrowheads="1"/>
          </p:cNvSpPr>
          <p:nvPr/>
        </p:nvSpPr>
        <p:spPr bwMode="auto">
          <a:xfrm>
            <a:off x="1344613" y="4333875"/>
            <a:ext cx="7058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barriers to entry make an industry more attractive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3324"/>
                                        </p:tgtEl>
                                        <p:attrNameLst>
                                          <p:attrName>style.visibility</p:attrName>
                                        </p:attrNameLst>
                                      </p:cBhvr>
                                      <p:to>
                                        <p:strVal val="visible"/>
                                      </p:to>
                                    </p:set>
                                    <p:animEffect transition="in" filter="diamond(in)">
                                      <p:cBhvr>
                                        <p:cTn id="7" dur="1000"/>
                                        <p:tgtEl>
                                          <p:spTgt spid="1332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3325"/>
                                        </p:tgtEl>
                                        <p:attrNameLst>
                                          <p:attrName>style.visibility</p:attrName>
                                        </p:attrNameLst>
                                      </p:cBhvr>
                                      <p:to>
                                        <p:strVal val="visible"/>
                                      </p:to>
                                    </p:set>
                                    <p:animEffect transition="in" filter="checkerboard(across)">
                                      <p:cBhvr>
                                        <p:cTn id="12" dur="500"/>
                                        <p:tgtEl>
                                          <p:spTgt spid="1332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7" presetClass="entr" presetSubtype="10" fill="hold" grpId="0" nodeType="clickEffect">
                                  <p:stCondLst>
                                    <p:cond delay="0"/>
                                  </p:stCondLst>
                                  <p:childTnLst>
                                    <p:set>
                                      <p:cBhvr>
                                        <p:cTn id="16" dur="1" fill="hold">
                                          <p:stCondLst>
                                            <p:cond delay="0"/>
                                          </p:stCondLst>
                                        </p:cTn>
                                        <p:tgtEl>
                                          <p:spTgt spid="13326"/>
                                        </p:tgtEl>
                                        <p:attrNameLst>
                                          <p:attrName>style.visibility</p:attrName>
                                        </p:attrNameLst>
                                      </p:cBhvr>
                                      <p:to>
                                        <p:strVal val="visible"/>
                                      </p:to>
                                    </p:set>
                                    <p:anim calcmode="lin" valueType="num">
                                      <p:cBhvr>
                                        <p:cTn id="17" dur="500" fill="hold"/>
                                        <p:tgtEl>
                                          <p:spTgt spid="13326"/>
                                        </p:tgtEl>
                                        <p:attrNameLst>
                                          <p:attrName>ppt_w</p:attrName>
                                        </p:attrNameLst>
                                      </p:cBhvr>
                                      <p:tavLst>
                                        <p:tav tm="0">
                                          <p:val>
                                            <p:fltVal val="0"/>
                                          </p:val>
                                        </p:tav>
                                        <p:tav tm="100000">
                                          <p:val>
                                            <p:strVal val="#ppt_w"/>
                                          </p:val>
                                        </p:tav>
                                      </p:tavLst>
                                    </p:anim>
                                    <p:anim calcmode="lin" valueType="num">
                                      <p:cBhvr>
                                        <p:cTn id="18" dur="500" fill="hold"/>
                                        <p:tgtEl>
                                          <p:spTgt spid="1332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4" grpId="0"/>
      <p:bldP spid="13325" grpId="0"/>
      <p:bldP spid="1332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11"/>
          <p:cNvSpPr txBox="1">
            <a:spLocks noChangeArrowheads="1"/>
          </p:cNvSpPr>
          <p:nvPr/>
        </p:nvSpPr>
        <p:spPr bwMode="auto">
          <a:xfrm>
            <a:off x="376238" y="561975"/>
            <a:ext cx="598330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dirty="0" smtClean="0"/>
              <a:t>Model of Environmental Threats</a:t>
            </a:r>
            <a:endParaRPr lang="en-US" altLang="en-US" dirty="0"/>
          </a:p>
        </p:txBody>
      </p:sp>
      <p:sp>
        <p:nvSpPr>
          <p:cNvPr id="19459" name="Text Box 12"/>
          <p:cNvSpPr txBox="1">
            <a:spLocks noChangeArrowheads="1"/>
          </p:cNvSpPr>
          <p:nvPr/>
        </p:nvSpPr>
        <p:spPr bwMode="auto">
          <a:xfrm>
            <a:off x="811213" y="1281113"/>
            <a:ext cx="54008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dirty="0">
                <a:solidFill>
                  <a:srgbClr val="0000FF"/>
                </a:solidFill>
              </a:rPr>
              <a:t>Threat of </a:t>
            </a:r>
            <a:r>
              <a:rPr lang="en-US" altLang="en-US" sz="2800" dirty="0" smtClean="0">
                <a:solidFill>
                  <a:srgbClr val="0000FF"/>
                </a:solidFill>
              </a:rPr>
              <a:t>Entry/New Competition</a:t>
            </a:r>
            <a:endParaRPr lang="en-US" altLang="en-US" sz="2800" dirty="0">
              <a:solidFill>
                <a:srgbClr val="0000FF"/>
              </a:solidFill>
            </a:endParaRPr>
          </a:p>
        </p:txBody>
      </p:sp>
      <p:sp>
        <p:nvSpPr>
          <p:cNvPr id="19460" name="Text Box 13"/>
          <p:cNvSpPr txBox="1">
            <a:spLocks noChangeArrowheads="1"/>
          </p:cNvSpPr>
          <p:nvPr/>
        </p:nvSpPr>
        <p:spPr bwMode="auto">
          <a:xfrm>
            <a:off x="1335088" y="1954213"/>
            <a:ext cx="2470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Barriers to Entry:</a:t>
            </a:r>
          </a:p>
        </p:txBody>
      </p:sp>
      <p:sp>
        <p:nvSpPr>
          <p:cNvPr id="17422" name="Text Box 14"/>
          <p:cNvSpPr txBox="1">
            <a:spLocks noChangeArrowheads="1"/>
          </p:cNvSpPr>
          <p:nvPr/>
        </p:nvSpPr>
        <p:spPr bwMode="auto">
          <a:xfrm>
            <a:off x="1512888" y="2838450"/>
            <a:ext cx="302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economies of scale</a:t>
            </a:r>
          </a:p>
        </p:txBody>
      </p:sp>
      <p:sp>
        <p:nvSpPr>
          <p:cNvPr id="17423" name="Text Box 15"/>
          <p:cNvSpPr txBox="1">
            <a:spLocks noChangeArrowheads="1"/>
          </p:cNvSpPr>
          <p:nvPr/>
        </p:nvSpPr>
        <p:spPr bwMode="auto">
          <a:xfrm>
            <a:off x="1512888" y="3775075"/>
            <a:ext cx="3349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product differentiation</a:t>
            </a:r>
          </a:p>
        </p:txBody>
      </p:sp>
      <p:sp>
        <p:nvSpPr>
          <p:cNvPr id="17424" name="Text Box 16"/>
          <p:cNvSpPr txBox="1">
            <a:spLocks noChangeArrowheads="1"/>
          </p:cNvSpPr>
          <p:nvPr/>
        </p:nvSpPr>
        <p:spPr bwMode="auto">
          <a:xfrm>
            <a:off x="1512888" y="4664075"/>
            <a:ext cx="553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cost advantages independent of scale</a:t>
            </a:r>
          </a:p>
        </p:txBody>
      </p:sp>
      <p:sp>
        <p:nvSpPr>
          <p:cNvPr id="17425" name="Text Box 17"/>
          <p:cNvSpPr txBox="1">
            <a:spLocks noChangeArrowheads="1"/>
          </p:cNvSpPr>
          <p:nvPr/>
        </p:nvSpPr>
        <p:spPr bwMode="auto">
          <a:xfrm>
            <a:off x="1512888" y="5553075"/>
            <a:ext cx="3130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government policies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7422"/>
                                        </p:tgtEl>
                                        <p:attrNameLst>
                                          <p:attrName>style.visibility</p:attrName>
                                        </p:attrNameLst>
                                      </p:cBhvr>
                                      <p:to>
                                        <p:strVal val="visible"/>
                                      </p:to>
                                    </p:set>
                                    <p:animEffect transition="in" filter="checkerboard(across)">
                                      <p:cBhvr>
                                        <p:cTn id="7" dur="500"/>
                                        <p:tgtEl>
                                          <p:spTgt spid="174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7423"/>
                                        </p:tgtEl>
                                        <p:attrNameLst>
                                          <p:attrName>style.visibility</p:attrName>
                                        </p:attrNameLst>
                                      </p:cBhvr>
                                      <p:to>
                                        <p:strVal val="visible"/>
                                      </p:to>
                                    </p:set>
                                    <p:animEffect transition="in" filter="diamond(in)">
                                      <p:cBhvr>
                                        <p:cTn id="12" dur="1000"/>
                                        <p:tgtEl>
                                          <p:spTgt spid="1742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7" presetClass="entr" presetSubtype="10" fill="hold" grpId="0" nodeType="clickEffect">
                                  <p:stCondLst>
                                    <p:cond delay="0"/>
                                  </p:stCondLst>
                                  <p:childTnLst>
                                    <p:set>
                                      <p:cBhvr>
                                        <p:cTn id="16" dur="1" fill="hold">
                                          <p:stCondLst>
                                            <p:cond delay="0"/>
                                          </p:stCondLst>
                                        </p:cTn>
                                        <p:tgtEl>
                                          <p:spTgt spid="17424"/>
                                        </p:tgtEl>
                                        <p:attrNameLst>
                                          <p:attrName>style.visibility</p:attrName>
                                        </p:attrNameLst>
                                      </p:cBhvr>
                                      <p:to>
                                        <p:strVal val="visible"/>
                                      </p:to>
                                    </p:set>
                                    <p:anim calcmode="lin" valueType="num">
                                      <p:cBhvr>
                                        <p:cTn id="17" dur="500" fill="hold"/>
                                        <p:tgtEl>
                                          <p:spTgt spid="17424"/>
                                        </p:tgtEl>
                                        <p:attrNameLst>
                                          <p:attrName>ppt_w</p:attrName>
                                        </p:attrNameLst>
                                      </p:cBhvr>
                                      <p:tavLst>
                                        <p:tav tm="0">
                                          <p:val>
                                            <p:fltVal val="0"/>
                                          </p:val>
                                        </p:tav>
                                        <p:tav tm="100000">
                                          <p:val>
                                            <p:strVal val="#ppt_w"/>
                                          </p:val>
                                        </p:tav>
                                      </p:tavLst>
                                    </p:anim>
                                    <p:anim calcmode="lin" valueType="num">
                                      <p:cBhvr>
                                        <p:cTn id="18" dur="500" fill="hold"/>
                                        <p:tgtEl>
                                          <p:spTgt spid="17424"/>
                                        </p:tgtEl>
                                        <p:attrNameLst>
                                          <p:attrName>ppt_h</p:attrName>
                                        </p:attrNameLst>
                                      </p:cBhvr>
                                      <p:tavLst>
                                        <p:tav tm="0">
                                          <p:val>
                                            <p:strVal val="#ppt_h"/>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7425"/>
                                        </p:tgtEl>
                                        <p:attrNameLst>
                                          <p:attrName>style.visibility</p:attrName>
                                        </p:attrNameLst>
                                      </p:cBhvr>
                                      <p:to>
                                        <p:strVal val="visible"/>
                                      </p:to>
                                    </p:set>
                                    <p:animEffect transition="in" filter="wipe(left)">
                                      <p:cBhvr>
                                        <p:cTn id="23" dur="500"/>
                                        <p:tgtEl>
                                          <p:spTgt spid="174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22" grpId="0"/>
      <p:bldP spid="17423" grpId="0"/>
      <p:bldP spid="17424" grpId="0"/>
      <p:bldP spid="174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1"/>
          <p:cNvSpPr txBox="1">
            <a:spLocks noChangeArrowheads="1"/>
          </p:cNvSpPr>
          <p:nvPr/>
        </p:nvSpPr>
        <p:spPr bwMode="auto">
          <a:xfrm>
            <a:off x="501650" y="733425"/>
            <a:ext cx="598330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dirty="0" smtClean="0"/>
              <a:t>Model of Environmental Threats</a:t>
            </a:r>
            <a:endParaRPr lang="en-US" altLang="en-US" dirty="0"/>
          </a:p>
        </p:txBody>
      </p:sp>
      <p:sp>
        <p:nvSpPr>
          <p:cNvPr id="21507" name="Text Box 12"/>
          <p:cNvSpPr txBox="1">
            <a:spLocks noChangeArrowheads="1"/>
          </p:cNvSpPr>
          <p:nvPr/>
        </p:nvSpPr>
        <p:spPr bwMode="auto">
          <a:xfrm>
            <a:off x="936625" y="1452563"/>
            <a:ext cx="620073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dirty="0">
                <a:solidFill>
                  <a:srgbClr val="0000FF"/>
                </a:solidFill>
              </a:rPr>
              <a:t>Threat of </a:t>
            </a:r>
            <a:r>
              <a:rPr lang="en-US" altLang="en-US" sz="2800" dirty="0" smtClean="0">
                <a:solidFill>
                  <a:srgbClr val="0000FF"/>
                </a:solidFill>
              </a:rPr>
              <a:t>Rivalry/Existing Competition</a:t>
            </a:r>
            <a:endParaRPr lang="en-US" altLang="en-US" sz="2800" dirty="0">
              <a:solidFill>
                <a:srgbClr val="0000FF"/>
              </a:solidFill>
            </a:endParaRPr>
          </a:p>
        </p:txBody>
      </p:sp>
      <p:sp>
        <p:nvSpPr>
          <p:cNvPr id="14349" name="Text Box 13"/>
          <p:cNvSpPr txBox="1">
            <a:spLocks noChangeArrowheads="1"/>
          </p:cNvSpPr>
          <p:nvPr/>
        </p:nvSpPr>
        <p:spPr bwMode="auto">
          <a:xfrm>
            <a:off x="1273175" y="2198688"/>
            <a:ext cx="71643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high rivalry means firms compete vigorously—and</a:t>
            </a:r>
          </a:p>
          <a:p>
            <a:pPr eaLnBrk="1" hangingPunct="1">
              <a:spcBef>
                <a:spcPct val="0"/>
              </a:spcBef>
              <a:buFontTx/>
              <a:buNone/>
            </a:pPr>
            <a:r>
              <a:rPr lang="en-US" altLang="en-US" sz="2400"/>
              <a:t>	compete away above average profits</a:t>
            </a:r>
          </a:p>
        </p:txBody>
      </p:sp>
      <p:sp>
        <p:nvSpPr>
          <p:cNvPr id="14350" name="Text Box 14"/>
          <p:cNvSpPr txBox="1">
            <a:spLocks noChangeArrowheads="1"/>
          </p:cNvSpPr>
          <p:nvPr/>
        </p:nvSpPr>
        <p:spPr bwMode="auto">
          <a:xfrm>
            <a:off x="1228725" y="3128963"/>
            <a:ext cx="5505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solidFill>
                  <a:srgbClr val="FF3300"/>
                </a:solidFill>
              </a:rPr>
              <a:t>Industry conditions that facilitate rivalry:</a:t>
            </a:r>
          </a:p>
        </p:txBody>
      </p:sp>
      <p:sp>
        <p:nvSpPr>
          <p:cNvPr id="14351" name="Text Box 15"/>
          <p:cNvSpPr txBox="1">
            <a:spLocks noChangeArrowheads="1"/>
          </p:cNvSpPr>
          <p:nvPr/>
        </p:nvSpPr>
        <p:spPr bwMode="auto">
          <a:xfrm>
            <a:off x="1606550" y="3621088"/>
            <a:ext cx="4365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large numbers of competitors</a:t>
            </a:r>
          </a:p>
        </p:txBody>
      </p:sp>
      <p:sp>
        <p:nvSpPr>
          <p:cNvPr id="14352" name="Text Box 16"/>
          <p:cNvSpPr txBox="1">
            <a:spLocks noChangeArrowheads="1"/>
          </p:cNvSpPr>
          <p:nvPr/>
        </p:nvSpPr>
        <p:spPr bwMode="auto">
          <a:xfrm>
            <a:off x="1606550" y="4129088"/>
            <a:ext cx="3673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slow or declining growth</a:t>
            </a:r>
          </a:p>
        </p:txBody>
      </p:sp>
      <p:sp>
        <p:nvSpPr>
          <p:cNvPr id="14353" name="Text Box 17"/>
          <p:cNvSpPr txBox="1">
            <a:spLocks noChangeArrowheads="1"/>
          </p:cNvSpPr>
          <p:nvPr/>
        </p:nvSpPr>
        <p:spPr bwMode="auto">
          <a:xfrm>
            <a:off x="1606550" y="4637088"/>
            <a:ext cx="6026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high fixed costs and/or high storage costs</a:t>
            </a:r>
          </a:p>
        </p:txBody>
      </p:sp>
      <p:sp>
        <p:nvSpPr>
          <p:cNvPr id="14354" name="Text Box 18"/>
          <p:cNvSpPr txBox="1">
            <a:spLocks noChangeArrowheads="1"/>
          </p:cNvSpPr>
          <p:nvPr/>
        </p:nvSpPr>
        <p:spPr bwMode="auto">
          <a:xfrm>
            <a:off x="1606550" y="5145088"/>
            <a:ext cx="3892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low product differentiation</a:t>
            </a:r>
          </a:p>
        </p:txBody>
      </p:sp>
      <p:sp>
        <p:nvSpPr>
          <p:cNvPr id="14355" name="Text Box 19"/>
          <p:cNvSpPr txBox="1">
            <a:spLocks noChangeArrowheads="1"/>
          </p:cNvSpPr>
          <p:nvPr/>
        </p:nvSpPr>
        <p:spPr bwMode="auto">
          <a:xfrm>
            <a:off x="1606550" y="5653088"/>
            <a:ext cx="56721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t>•	industry capacity can only be added in </a:t>
            </a:r>
          </a:p>
          <a:p>
            <a:pPr eaLnBrk="1" hangingPunct="1">
              <a:spcBef>
                <a:spcPct val="0"/>
              </a:spcBef>
              <a:buFontTx/>
              <a:buNone/>
            </a:pPr>
            <a:r>
              <a:rPr lang="en-US" altLang="en-US" sz="2400"/>
              <a:t>	large increments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4349"/>
                                        </p:tgtEl>
                                        <p:attrNameLst>
                                          <p:attrName>style.visibility</p:attrName>
                                        </p:attrNameLst>
                                      </p:cBhvr>
                                      <p:to>
                                        <p:strVal val="visible"/>
                                      </p:to>
                                    </p:set>
                                    <p:anim calcmode="lin" valueType="num">
                                      <p:cBhvr>
                                        <p:cTn id="7" dur="500" fill="hold"/>
                                        <p:tgtEl>
                                          <p:spTgt spid="14349"/>
                                        </p:tgtEl>
                                        <p:attrNameLst>
                                          <p:attrName>ppt_w</p:attrName>
                                        </p:attrNameLst>
                                      </p:cBhvr>
                                      <p:tavLst>
                                        <p:tav tm="0">
                                          <p:val>
                                            <p:fltVal val="0"/>
                                          </p:val>
                                        </p:tav>
                                        <p:tav tm="100000">
                                          <p:val>
                                            <p:strVal val="#ppt_w"/>
                                          </p:val>
                                        </p:tav>
                                      </p:tavLst>
                                    </p:anim>
                                    <p:anim calcmode="lin" valueType="num">
                                      <p:cBhvr>
                                        <p:cTn id="8" dur="500" fill="hold"/>
                                        <p:tgtEl>
                                          <p:spTgt spid="14349"/>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4" presetClass="entr" presetSubtype="0" fill="hold" grpId="0" nodeType="clickEffect">
                                  <p:stCondLst>
                                    <p:cond delay="0"/>
                                  </p:stCondLst>
                                  <p:childTnLst>
                                    <p:set>
                                      <p:cBhvr>
                                        <p:cTn id="12" dur="1" fill="hold">
                                          <p:stCondLst>
                                            <p:cond delay="0"/>
                                          </p:stCondLst>
                                        </p:cTn>
                                        <p:tgtEl>
                                          <p:spTgt spid="14350"/>
                                        </p:tgtEl>
                                        <p:attrNameLst>
                                          <p:attrName>style.visibility</p:attrName>
                                        </p:attrNameLst>
                                      </p:cBhvr>
                                      <p:to>
                                        <p:strVal val="visible"/>
                                      </p:to>
                                    </p:set>
                                    <p:anim from="(-#ppt_w/2)" to="(#ppt_x)" calcmode="lin" valueType="num">
                                      <p:cBhvr>
                                        <p:cTn id="13" dur="600" fill="hold">
                                          <p:stCondLst>
                                            <p:cond delay="0"/>
                                          </p:stCondLst>
                                        </p:cTn>
                                        <p:tgtEl>
                                          <p:spTgt spid="14350"/>
                                        </p:tgtEl>
                                        <p:attrNameLst>
                                          <p:attrName>ppt_x</p:attrName>
                                        </p:attrNameLst>
                                      </p:cBhvr>
                                    </p:anim>
                                    <p:anim from="0" to="-1.0" calcmode="lin" valueType="num">
                                      <p:cBhvr>
                                        <p:cTn id="14" dur="200" decel="50000" autoRev="1" fill="hold">
                                          <p:stCondLst>
                                            <p:cond delay="600"/>
                                          </p:stCondLst>
                                        </p:cTn>
                                        <p:tgtEl>
                                          <p:spTgt spid="14350"/>
                                        </p:tgtEl>
                                        <p:attrNameLst>
                                          <p:attrName>xshear</p:attrName>
                                        </p:attrNameLst>
                                      </p:cBhvr>
                                    </p:anim>
                                    <p:animScale>
                                      <p:cBhvr>
                                        <p:cTn id="15" dur="200" decel="100000" autoRev="1" fill="hold">
                                          <p:stCondLst>
                                            <p:cond delay="600"/>
                                          </p:stCondLst>
                                        </p:cTn>
                                        <p:tgtEl>
                                          <p:spTgt spid="14350"/>
                                        </p:tgtEl>
                                      </p:cBhvr>
                                      <p:from x="100000" y="100000"/>
                                      <p:to x="80000" y="100000"/>
                                    </p:animScale>
                                    <p:anim by="(#ppt_h/3+#ppt_w*0.1)" calcmode="lin" valueType="num">
                                      <p:cBhvr additive="sum">
                                        <p:cTn id="16" dur="200" decel="100000" autoRev="1" fill="hold">
                                          <p:stCondLst>
                                            <p:cond delay="600"/>
                                          </p:stCondLst>
                                        </p:cTn>
                                        <p:tgtEl>
                                          <p:spTgt spid="14350"/>
                                        </p:tgtEl>
                                        <p:attrNameLst>
                                          <p:attrName>ppt_x</p:attrName>
                                        </p:attrNameLst>
                                      </p:cBhvr>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4351"/>
                                        </p:tgtEl>
                                        <p:attrNameLst>
                                          <p:attrName>style.visibility</p:attrName>
                                        </p:attrNameLst>
                                      </p:cBhvr>
                                      <p:to>
                                        <p:strVal val="visible"/>
                                      </p:to>
                                    </p:set>
                                    <p:anim calcmode="lin" valueType="num">
                                      <p:cBhvr additive="base">
                                        <p:cTn id="21" dur="500" fill="hold"/>
                                        <p:tgtEl>
                                          <p:spTgt spid="14351"/>
                                        </p:tgtEl>
                                        <p:attrNameLst>
                                          <p:attrName>ppt_x</p:attrName>
                                        </p:attrNameLst>
                                      </p:cBhvr>
                                      <p:tavLst>
                                        <p:tav tm="0">
                                          <p:val>
                                            <p:strVal val="#ppt_x"/>
                                          </p:val>
                                        </p:tav>
                                        <p:tav tm="100000">
                                          <p:val>
                                            <p:strVal val="#ppt_x"/>
                                          </p:val>
                                        </p:tav>
                                      </p:tavLst>
                                    </p:anim>
                                    <p:anim calcmode="lin" valueType="num">
                                      <p:cBhvr additive="base">
                                        <p:cTn id="22" dur="500" fill="hold"/>
                                        <p:tgtEl>
                                          <p:spTgt spid="14351"/>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4352"/>
                                        </p:tgtEl>
                                        <p:attrNameLst>
                                          <p:attrName>style.visibility</p:attrName>
                                        </p:attrNameLst>
                                      </p:cBhvr>
                                      <p:to>
                                        <p:strVal val="visible"/>
                                      </p:to>
                                    </p:set>
                                    <p:anim calcmode="lin" valueType="num">
                                      <p:cBhvr additive="base">
                                        <p:cTn id="27" dur="500" fill="hold"/>
                                        <p:tgtEl>
                                          <p:spTgt spid="14352"/>
                                        </p:tgtEl>
                                        <p:attrNameLst>
                                          <p:attrName>ppt_x</p:attrName>
                                        </p:attrNameLst>
                                      </p:cBhvr>
                                      <p:tavLst>
                                        <p:tav tm="0">
                                          <p:val>
                                            <p:strVal val="#ppt_x"/>
                                          </p:val>
                                        </p:tav>
                                        <p:tav tm="100000">
                                          <p:val>
                                            <p:strVal val="#ppt_x"/>
                                          </p:val>
                                        </p:tav>
                                      </p:tavLst>
                                    </p:anim>
                                    <p:anim calcmode="lin" valueType="num">
                                      <p:cBhvr additive="base">
                                        <p:cTn id="28" dur="500" fill="hold"/>
                                        <p:tgtEl>
                                          <p:spTgt spid="14352"/>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4353"/>
                                        </p:tgtEl>
                                        <p:attrNameLst>
                                          <p:attrName>style.visibility</p:attrName>
                                        </p:attrNameLst>
                                      </p:cBhvr>
                                      <p:to>
                                        <p:strVal val="visible"/>
                                      </p:to>
                                    </p:set>
                                    <p:anim calcmode="lin" valueType="num">
                                      <p:cBhvr additive="base">
                                        <p:cTn id="33" dur="500" fill="hold"/>
                                        <p:tgtEl>
                                          <p:spTgt spid="14353"/>
                                        </p:tgtEl>
                                        <p:attrNameLst>
                                          <p:attrName>ppt_x</p:attrName>
                                        </p:attrNameLst>
                                      </p:cBhvr>
                                      <p:tavLst>
                                        <p:tav tm="0">
                                          <p:val>
                                            <p:strVal val="#ppt_x"/>
                                          </p:val>
                                        </p:tav>
                                        <p:tav tm="100000">
                                          <p:val>
                                            <p:strVal val="#ppt_x"/>
                                          </p:val>
                                        </p:tav>
                                      </p:tavLst>
                                    </p:anim>
                                    <p:anim calcmode="lin" valueType="num">
                                      <p:cBhvr additive="base">
                                        <p:cTn id="34" dur="500" fill="hold"/>
                                        <p:tgtEl>
                                          <p:spTgt spid="14353"/>
                                        </p:tgtEl>
                                        <p:attrNameLst>
                                          <p:attrName>ppt_y</p:attrName>
                                        </p:attrNameLst>
                                      </p:cBhvr>
                                      <p:tavLst>
                                        <p:tav tm="0">
                                          <p:val>
                                            <p:strVal val="1+#ppt_h/2"/>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4354"/>
                                        </p:tgtEl>
                                        <p:attrNameLst>
                                          <p:attrName>style.visibility</p:attrName>
                                        </p:attrNameLst>
                                      </p:cBhvr>
                                      <p:to>
                                        <p:strVal val="visible"/>
                                      </p:to>
                                    </p:set>
                                    <p:anim calcmode="lin" valueType="num">
                                      <p:cBhvr additive="base">
                                        <p:cTn id="39" dur="500" fill="hold"/>
                                        <p:tgtEl>
                                          <p:spTgt spid="14354"/>
                                        </p:tgtEl>
                                        <p:attrNameLst>
                                          <p:attrName>ppt_x</p:attrName>
                                        </p:attrNameLst>
                                      </p:cBhvr>
                                      <p:tavLst>
                                        <p:tav tm="0">
                                          <p:val>
                                            <p:strVal val="#ppt_x"/>
                                          </p:val>
                                        </p:tav>
                                        <p:tav tm="100000">
                                          <p:val>
                                            <p:strVal val="#ppt_x"/>
                                          </p:val>
                                        </p:tav>
                                      </p:tavLst>
                                    </p:anim>
                                    <p:anim calcmode="lin" valueType="num">
                                      <p:cBhvr additive="base">
                                        <p:cTn id="40" dur="500" fill="hold"/>
                                        <p:tgtEl>
                                          <p:spTgt spid="14354"/>
                                        </p:tgtEl>
                                        <p:attrNameLst>
                                          <p:attrName>ppt_y</p:attrName>
                                        </p:attrNameLst>
                                      </p:cBhvr>
                                      <p:tavLst>
                                        <p:tav tm="0">
                                          <p:val>
                                            <p:strVal val="1+#ppt_h/2"/>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4355"/>
                                        </p:tgtEl>
                                        <p:attrNameLst>
                                          <p:attrName>style.visibility</p:attrName>
                                        </p:attrNameLst>
                                      </p:cBhvr>
                                      <p:to>
                                        <p:strVal val="visible"/>
                                      </p:to>
                                    </p:set>
                                    <p:anim calcmode="lin" valueType="num">
                                      <p:cBhvr additive="base">
                                        <p:cTn id="45" dur="500" fill="hold"/>
                                        <p:tgtEl>
                                          <p:spTgt spid="14355"/>
                                        </p:tgtEl>
                                        <p:attrNameLst>
                                          <p:attrName>ppt_x</p:attrName>
                                        </p:attrNameLst>
                                      </p:cBhvr>
                                      <p:tavLst>
                                        <p:tav tm="0">
                                          <p:val>
                                            <p:strVal val="#ppt_x"/>
                                          </p:val>
                                        </p:tav>
                                        <p:tav tm="100000">
                                          <p:val>
                                            <p:strVal val="#ppt_x"/>
                                          </p:val>
                                        </p:tav>
                                      </p:tavLst>
                                    </p:anim>
                                    <p:anim calcmode="lin" valueType="num">
                                      <p:cBhvr additive="base">
                                        <p:cTn id="46" dur="500" fill="hold"/>
                                        <p:tgtEl>
                                          <p:spTgt spid="143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9" grpId="0"/>
      <p:bldP spid="14350" grpId="0"/>
      <p:bldP spid="14351" grpId="0"/>
      <p:bldP spid="14352" grpId="0"/>
      <p:bldP spid="14353" grpId="0"/>
      <p:bldP spid="14354" grpId="0"/>
      <p:bldP spid="1435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9"/>
          <p:cNvSpPr txBox="1">
            <a:spLocks noChangeArrowheads="1"/>
          </p:cNvSpPr>
          <p:nvPr/>
        </p:nvSpPr>
        <p:spPr bwMode="auto">
          <a:xfrm>
            <a:off x="501650" y="733425"/>
            <a:ext cx="598330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dirty="0" smtClean="0"/>
              <a:t>Model of Environmental Threats</a:t>
            </a:r>
            <a:endParaRPr lang="en-US" altLang="en-US" dirty="0"/>
          </a:p>
        </p:txBody>
      </p:sp>
      <p:sp>
        <p:nvSpPr>
          <p:cNvPr id="23555" name="Text Box 10"/>
          <p:cNvSpPr txBox="1">
            <a:spLocks noChangeArrowheads="1"/>
          </p:cNvSpPr>
          <p:nvPr/>
        </p:nvSpPr>
        <p:spPr bwMode="auto">
          <a:xfrm>
            <a:off x="936625" y="1452563"/>
            <a:ext cx="483978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dirty="0">
                <a:solidFill>
                  <a:srgbClr val="0000FF"/>
                </a:solidFill>
              </a:rPr>
              <a:t>Threat of </a:t>
            </a:r>
            <a:r>
              <a:rPr lang="en-US" altLang="en-US" sz="2800" dirty="0" smtClean="0">
                <a:solidFill>
                  <a:srgbClr val="0000FF"/>
                </a:solidFill>
              </a:rPr>
              <a:t>Substitute Products</a:t>
            </a:r>
            <a:endParaRPr lang="en-US" altLang="en-US" sz="2800" dirty="0">
              <a:solidFill>
                <a:srgbClr val="0000FF"/>
              </a:solidFill>
            </a:endParaRPr>
          </a:p>
        </p:txBody>
      </p:sp>
      <p:sp>
        <p:nvSpPr>
          <p:cNvPr id="15371" name="Text Box 11"/>
          <p:cNvSpPr txBox="1">
            <a:spLocks noChangeArrowheads="1"/>
          </p:cNvSpPr>
          <p:nvPr/>
        </p:nvSpPr>
        <p:spPr bwMode="auto">
          <a:xfrm>
            <a:off x="1403350" y="2058550"/>
            <a:ext cx="7245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dirty="0"/>
              <a:t>•	substitutes fill the same need but in a different way</a:t>
            </a:r>
          </a:p>
        </p:txBody>
      </p:sp>
      <p:sp>
        <p:nvSpPr>
          <p:cNvPr id="15374" name="Text Box 14"/>
          <p:cNvSpPr txBox="1">
            <a:spLocks noChangeArrowheads="1"/>
          </p:cNvSpPr>
          <p:nvPr/>
        </p:nvSpPr>
        <p:spPr bwMode="auto">
          <a:xfrm>
            <a:off x="1403350" y="5230813"/>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231775">
              <a:spcBef>
                <a:spcPct val="20000"/>
              </a:spcBef>
              <a:buChar char="•"/>
              <a:defRPr sz="3200">
                <a:solidFill>
                  <a:schemeClr val="tx1"/>
                </a:solidFill>
                <a:latin typeface="Arial" panose="020B0604020202020204" pitchFamily="34" charset="0"/>
              </a:defRPr>
            </a:lvl1pPr>
            <a:lvl2pPr marL="742950" indent="-285750" defTabSz="231775">
              <a:spcBef>
                <a:spcPct val="20000"/>
              </a:spcBef>
              <a:buChar char="–"/>
              <a:defRPr sz="2800">
                <a:solidFill>
                  <a:schemeClr val="tx1"/>
                </a:solidFill>
                <a:latin typeface="Arial" panose="020B0604020202020204" pitchFamily="34" charset="0"/>
              </a:defRPr>
            </a:lvl2pPr>
            <a:lvl3pPr marL="1143000" indent="-228600" defTabSz="231775">
              <a:spcBef>
                <a:spcPct val="20000"/>
              </a:spcBef>
              <a:buChar char="•"/>
              <a:defRPr sz="2400">
                <a:solidFill>
                  <a:schemeClr val="tx1"/>
                </a:solidFill>
                <a:latin typeface="Arial" panose="020B0604020202020204" pitchFamily="34" charset="0"/>
              </a:defRPr>
            </a:lvl3pPr>
            <a:lvl4pPr marL="1600200" indent="-228600" defTabSz="231775">
              <a:spcBef>
                <a:spcPct val="20000"/>
              </a:spcBef>
              <a:buChar char="–"/>
              <a:defRPr sz="2000">
                <a:solidFill>
                  <a:schemeClr val="tx1"/>
                </a:solidFill>
                <a:latin typeface="Arial" panose="020B0604020202020204" pitchFamily="34" charset="0"/>
              </a:defRPr>
            </a:lvl4pPr>
            <a:lvl5pPr marL="2057400" indent="-228600" defTabSz="231775">
              <a:spcBef>
                <a:spcPct val="20000"/>
              </a:spcBef>
              <a:buChar char="»"/>
              <a:defRPr sz="2000">
                <a:solidFill>
                  <a:schemeClr val="tx1"/>
                </a:solidFill>
                <a:latin typeface="Arial" panose="020B0604020202020204" pitchFamily="34" charset="0"/>
              </a:defRPr>
            </a:lvl5pPr>
            <a:lvl6pPr marL="25146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17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p>
        </p:txBody>
      </p:sp>
      <p:sp>
        <p:nvSpPr>
          <p:cNvPr id="5" name="AutoShape 14" descr="data:image/jpeg;base64,/9j/4AAQSkZJRgABAQAAAQABAAD/2wCEAAkGBxQHBhMUBxMVFRMWFyIWGBgYFhsgHBkbJR4gHxshIh8bHC4hICYqJBocIzEhJjUrMS8vHSAzOjMsNygtLisBCgoKDg0OGxAQGzQkICQsLjU4MDcsLSw1OC8sNSwsNCwyNC00LDQuNzcsLCwsLi80NC80LSw0LiwsNy0sLC00LP/AABEIAMIBAwMBEQACEQEDEQH/xAAcAAEAAwEAAwEAAAAAAAAAAAAABQYHBAECAwj/xABDEAABAwIEAwYDBQMKBwEAAAABAAIDBBEFBiExEkFRBxMiYXGBMkJiFFKRobEjcvAVJEOCkqKywcLRFhczY3PS4Tb/xAAbAQEAAgMBAQAAAAAAAAAAAAAABAUCAwYBB//EADkRAAIBAwEFBQgBAwQCAwAAAAABAgMEESEFEjFBURMiYXGBBjKRobHB0fAUI0LhM1Ji8RZyFUOC/9oADAMBAAIRAxEAPwCornT7M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C3hvyXuHxNaqQb3U1nzC8NgQBAEAQBAEAQBAEB4umGYuUVxZ5Q9HK/Je4Zj2kM4yviF4ZhAEB4uh5lHlD0IeBD0IAgCAIAgCAIAgCAIC4ZV7P58baJKr9jCdQXDxOH0t6fUfIi6mUbOU9ZaI5vaXtHRt8wo9+XyX58l8SyYhVYZkccFHCKipG/EQ4tPVziLMPk0X8he6kylRt9EtSko0dpbXe9OeIfBeiXH91JKkq6rEcEmmzXHAyjMLnCPhdx7XadSbeXO9rALbGU5RbqJJYIFelbUq0KdlKUqiku9pjPhz4+nmYyqU+mhD0IAgCAIAgCAmcuZZqMxTWoGeAGzpHaMb78z5C51W6jbzqcOBV7Q2vb2S77zL/AGrj/j9xkvj8u4bkulD8ePfzEXDSL8X7sd7W83kjzU/saNBZlq/3kcp/8jtLalRwod2Phpjzlx/PJHbTZnfS0zZqyOGhpD8DCwummH0tbbhB62005arYqzS3pd1fMhS2dGc3Rot1anNrSK9XnPnovXQ5cyY9S5axGKSmoInPnjExcS1rm38g1wB6kbnrusK1WFJp7urJGztn3G0KcqbrNRg8Y1a+qJ/Lmd6XHyGNPdynTu5LeL907O9N/JbaVxCpouJCv9jXNn3prMeq1Xr0PnmbIVNjbS6ACGb77ALH95ux9RY+a8q20KngzLZ+27mzeE96PR/bp9PAyurybV02NNpjHxPdq0tN2lo3dfkBcXvbcdRetla1FPdwdrS29Zzt3XcsY4rnnp4/ucalomwqiyLTNOLgVVYRdsfyN87HYcuJ1ybaAa2lblK3WZasoldX+2KjhR7lNcX+XzfgtOvU9MRxafHsmubVwtMs8oFNHFH4gxhBe8DU8NxwX8zyXspzqUdVq+H5MKFtbWW0o7lTuwT3m3zee6vxrz5ojIcrsy9TifNxA5x0zSC+Q/URo1vW19+R0OmNvGkt+r8CyrbXq303b2C85vTC8Ptz6LmVjFa92J175Z7AuOzRZrQBZrQOQAAA9FFqVHOW8y9srSFrRVKHLn1fNnKsCWEAQBAEAQBAEAQHljDI8CMEkmwAFySdgANz5Ik28IwnOMIuUnhI1zJHZ62ha2bHWh0u7Yzq1nryc78h5mxVtb2qh3pcTgNr7fnct0qDxDrzf4Xh8ehx597QOAup8Adrs+YHbqGH/V+HVYXN3u92HHqSNi7A7XFe5Xd5R6+L8PDn5caDg2B1GOT2wyJz7HV2nCD5udp523PmoNOlOo8xR1F7f2lpDdqyxpwXHHkuHnoi4Z/jxR2EtONGPuARxCE6X+Uvvqdeml7c7KZdKtud7GPA57YctmK4xRUt98N7HrjHh15cDPPVVx2XAtOFdn9bidPxtjbG07d6eEn2AJHuApULOpJZ4FDc+0llRlupuXlw+Laz6ZIPGcKlwWvMWIN4XjXe4IOxBG4WipTlTluyLSyvaV5S7Wk9Po+hIYDlCqx5nFRR2j++88LT6cz7ArZTtqlRZXAh3u27S0luzeZdFr8eS+OSV/5aV32nhtFbhvx8fh9Nr316dVt/g1M40IP/AJTZ7u9iWemF8eOPmQmI5cmoMabS3ZJO6w4YyTYnYG4FjbU9BqtM7eUZqHFlhb7Wo1baVy04wXN418sN56eeh15iybPl2jbJiL4bOdwta17i4nc6FgFhzPp1WdW1lTjltGmw25RvavZU4S4Zy8Y+pM5FyEcZa2fF7tgOrW7OkHXqG+e55W3W23tN7vT4Fftn2g7FujbPvc308F1f08+FrzhnGLK1OKbBms74CwaB4IhyuBz5hvueV5Ve4jSW7HiUWytj1doT7Wo2oZ1fNvw+7+pTcEjEVFJimZbzEu4YGPN+9k6n6W2tbYcJ00AMWmsJ16mvQvL1uVSOy7Jbq/ua5L/rj1ylnicOD0sudMxl+JvuxvjmedGsjGvCD8vMAep5Fa6cZV6mZcP3Ql3lWjsmz7Kiu89F1b/3Pr/0jkzjjX8vY8+WLSMAMjFrWYNvS5JNuV1hc1e0nlcCXsWwdnaqEveer83y9FhEItBatZND7Psz19TU/Z4AJ22+KQn9kORLhqR9J1OgBCsbWvUk93icZt7ZdlRh2ye43/aufkuXnw8Msu1RO3CajuqeRjqyYcT5ZSBwtGnE4XHhFyGRC1yTt43ia2k8czl4wc477XcXTr08+r5L0Rx1eG4TSvMmJvhfIdXPkm4nvPUt4tfQCw2AAsFhKFJd6WPUlULraE12VBywuUcrHw+vxIHFO0Wnw2Ax5UgaPrLAxnqGixPvb3UepewisQRb2ns1cVpb91Ld9ct+vBfMzjEK+TEqoyV73Ped3H+LAeQ0VdOcpvMmdnbWtK2p9nSjhfvxOdYkgIAgCAIAgCAIAgPIHEbN3RLJjKSim3wRsnZ5kkYPEKjFG3qHDwtP9ED/AKjzPLYc729tbdmt58T53tvbMryXZU9Ka+fi/DovV68IztLzp3ZdSYS7XaZ45fQD1+8fbrbXd3O73I8SZsDYva4ua67vJdfF+HTr5ca9kPJTswyd7XXbTNPoZCNw08h1d7DW5Gi2tt/vS4Frtvbitf6NHWfXp/nw9WXbNleabLksWTbAwPEcwiHijaQSeG3O9gXC5Hi5gkTa0moNUuKOY2bSpzu4Tvvdkm03wb8X04/LkysRUFSMhiBscks1ZN3gbY+CNvCQ5xOjblo3IuD5LQoVOw3eLkW0rm0/+U7ZNRhSjjTGr1WiXHjy6eJYcvZSp8n0Bqsec10rBcuOrY+gaObibC+99BbntpUIUVvS4kDaG1rjaVRUKKai3oub8/xwXPhk5sOzFDmaSabH5hFTRECOn47F3PieGnieejRpuLHc+QrRqZlJ4S5fk9utm1bJwo0o705LLljP/wCY9Mc3x8keMLwL/jTHDW4kwtpWgMgjO8jW7F303ubc722GqNPtp9pLhyMqt69m238Oi++3mUlyb5LxxxfLlrw+WY80S43ijaDKGjfgdI3TQb8JHwsaN3DU8tPixq1pTl2dL4myx2ZStqH82+XlHr0z59Omr8JnGK+Ls+yq2KiPFKQQy+7nnV7yOgJvb0HmttScaFPCINnbVdrXjlLRcXjglyS+i+PUzDL+ZpMExN87WMllfe7pOIkXN3EWI1PM/wC5VdSuHCTljLZ2l/siF1RhRUnGMeS+Xw+5dsuYVLnnEhW5kA7hvhiiAIY62+hJ8N9/vHTYWUylCVZ9pU4ckc1fXFLZlN2do+8/elz8l+6eb0nM/wCbhl2j7qhI+0PHh/7bduIj9B/kLHbc11SWnEgbG2TK+qZlpBcX18F9+i9DE5HmSQmQkuJuSTcknckncnqqZtt5Z9JhCMIqMVhI0HF5MPxnCqMy1joo4IuAwiMl97C+vI6auNwd1ZVHRqRjmWEuRxdnDaVpWq7tHelN+8+HPy456ogMbzK2XD/suAR9xS3u6/8A1JT1eR6DTXbe1gI9W4W7uU1hFxY7Imqv8m7lv1PkvL9wuXUrail+d2C4VJjWJMhoRdzj7NHNxPID/wCbkLOlTdSW6iHfXtOzourU+HV9P3zNfq5afs5yyBAA6R2jb/FK+2pPRo/IWG51tm4W9PT/ALPn1OFzti77z8+kV+8Or9WZpQULseqZKvHpCyAOvLKd3O5MYObraADRo9gYEIOq3UqPT90OuuLmFjTjZ2cc1HwXT/lL6/4OHMGMHFqlvdNEcMY4Iohsxv8AmTuXcytdar2j00S4E3Zuz1aQbk96ctZS6v8ABFrSWQQBAEAQBAEAQBAEAQGj9lGWBUy/bK0Xaw2iB2Lhu722Hnc7gKxsqP8A9j9DjPababT/AIlN/wDt9l936eJcO0HMn/D2C/zc/t5bsj+n7z/a49y3ldSrit2cM8yi2Ps53twov3Vq/Lp6/TL5GSZQwF2ZccbG4ngHjldz4b669STYet+Sq6FJ1Z6+p3O1r+NhbZhxekV9/JfhGr52xtuU8uBmHgNkcO7haPlAGrrfSCPctVnXqqlDT0OG2VYyv7rE9Vxk/wB5v8vkZtk2mdSyOrq6SSKniOpa4h079xG3XW53/giDbRazVk8L6nV7aq06ijY0YKU3w091dfDT4LXpnSMhumxSKSsxRzv2xtFHxHgjjBto06XJG9tQAeZU+g5SW/Lny8Dk9qwo0Jq2pL3FrLm5Pj6Lgly1KJ2oZkOKYsYKc/sYTY/VJs4+3wj+t1UG8rb0txcEdT7N7NVKl/Jmu9Lh4R/z9MeJ57P8kHGZRPijSKcagHQyn/16nnsOZHtta73enwMdubcVFOhbvvc308PP6eZZu0/MBw+lZR4VpJKLODRqGfCGtA5uOlhyFuYUi6quKUI8WUuwNnwrTlc1/ch14Z46+C4v08TsypgkWSMvvqMVIEpbxSHfhHyxt872Gm7rdAs6NKNCGZepp2lfVdqXKhSWmcRX3f7ovUoOMvOMQy1+Pkt7wGOliB1cRsdfkZe5PzOPK+sOp306tT0R0Vpm2qQsbTVp5qS+q83wXTzy1xZKy6cx4yGG4iZ4pXdG9B5nYe55LVbUe0lrwRP21tJWVDMfflovz6fXBsmZMZjypgPE1o8IEcUY0BNvCPIAC58h6K1q1FShk4Cxs6l9cKmnq9W/Dm/3izKsv5Zqc64g+eqdwsc675XC9z0aOdtByAHpZV1OjOvLflwO0vNp2+yqSt6KzJLh08X58fHwLFPlTCabEG0ks0pqHaaOuQTtezOEHyPl1upDt7dPcfEp47X2tOm7mKW4vBY+er9GZzXUJpcVkgZd7mSuiFgbuIcW6DfUjZV0oNTcVrqdjQuo1LaNefdTim/AuNB2fijw8z5tn+zxj5W2L/LWxF/pAcf0UyFmoreqvBztx7Rzq1OxsYbzfN/ZafF+qOXMuXqVuAsqstySOYZe6LX7k2O2gN9Ntd+VrLGtQp7inTNuztqXaupW14kmlnOmnPXGmMF+yZgLMoYA6XESBIW8crj8jQL8A9OfU+ym0KSow148zmdqbQntG5Sh7ucRX383/gpGMXxitNbmpzoac/8AQg/pZGjYNHIc3SHrpuLRai332lXRclzL60n/AB6f8SxW/UfvT/tT8+eOX3eUdeF5cqM6lklZamomC0UbRs36Qd785HbnkRoPY0p18OWkeSNVXaFvsrehR/qVn70n1/eS9Xk6aTJ+G4vVvgwied0kY4nSCzmbgEX4Q0k30t052IWStqE3uxfA1VNtbUoQjWqxW7LgmseuM5x5/ciu0HBKLLzGxYf3jqh3iN33DG+YtueQ9T0vquqdKmsJalhsK9v7yo51Jf014LV9F9X/AJKQoJ1QQBAEAQBAEAQBADoEPG8H6QwGgGGYNDEz5GAHzNvEfc3PuughHdio9D5BcVnXqyqy4ybfxMX7SMUOJZslF7ti/ZNHTh+L34uL8uiqbye9Ux0PoXs7aqjZqeNZ6/j5a+paexeWNrKltx3xLTbmWC+3WxJvbqOoUmwxuvqUntZGp2tNtd3Hzzr8sE5nyCgbIybMTnOcxpDImv1frf4Rr73A2uVvuFS0lU5FXsmd83Klaab2MvHD15fXpqZTmLH343M27RHCwWihZ8LB7bnqf02VXWruo+i6Hc7N2XCzi3nem+Mnz/fnzN2wOSOowGH+TXDg7poaR8vhAAt1HRXUGnFY4HzK4jUjVkqnvZefMzGpwvD8pOJxKX7dUjaIWDL/AF6u/BxN7/CVAcKNHWT3mddTudo7TShQj2VPr4eD0z6Y6Nmj5SxH+U8uxSyuaXOBLuHQNNz4QOQbtryHPdTqU9+Cl1OWvrf+PcTpf7Xj06+vEicPfQYjniV9Ke9qWsB4uK7G2s0hnIkC1yNr9SVrj2cqja4kuqr2lZRjNbtNt8sZfHX7Z6eCPfP2L0dJQhmMjvXBwe2BryC5wvw8QB+HX5tDbYnRK9SnGPf+A2TaXderm305OXTPHXr5a+hjeNYtJjNcZKsjbha0aNY0bNaOQCqKtWVSWWfQ7CwpWdLs6fq+bfU2rs8wT+Rcts4xaSX9o/rcjwj2Fhbrfqre3p9nTS5nzvbF7/LupTXurReS/PEoefKh+Zs8spaY+FjhEOgcbGR3tsf3FDuG6tZU0dHsaMbDZ07yS1f20S9X9S75jxmDKGXDFQuY2VkYZFHcF19g4jfS/ESd7HmVMq1I0oaehzljZ1toXKck2m8yl83r9DNslRdxPJX1oL2wnwDUmWodoxvUnxcR57FQLZaurLl9TrNt1Y7kLClhb3HpGC1z8vgn1L/lPLbMuUb6vHiDUEGSRxtaMHVwFueupHoNN5tGkqac5cXxOZ2jtCd3KNvQX9OOFFdcaJv7dPMrWK4pH2iRNiif3FQyR3dMfxcEjDbctBs8W8+dr3JGic43K3U8Mtre3rbEn20478Gkm1xT9fHyT05lowHL8X82iilZJFREl7W68VSdyeQ4Lmw3FxfZSYUopJJ6R+pSXV9VnOpUlFqVXGv/AA6LrnCWeifVnF2iZzbhkn2eljZLKLOcX6tjO7fDzcNHC+g8J1Wu5uVT7q1ZM2NsSV4u1m92HDTi+uPDln0IPJWWJM0V32zMZc+O+gd/SkfowdBodtrrTQoyqvtKhZbV2jSsaf8ADslh82uXr16vl58OnPGZn4zXjD8t6hx7t5b855sBGzBY8R52Pyg8WVes5y7KmaNk7Op29H+fd8Fql9H5v+1evQnj3PZzlPSz5XfjLIf0aPyA5k67u7b0/wB1ZWrt9s3vTPwjFfvq3yMarax9fVvkqnFz3nicTzP8aAchoqicnKWWfRbahToUo06a0X7/ANnxWJvCAIAgCAIAgCAIDwRcIuJjJZTR+mKCrbXULJKc3a9ocPQi66FNNZR8enCVOThLRrT4GB51w9+HZoqBUAjikdI0/ea5xcCOu9vUFUtzBxqPPM+mbEuYVrKG69YpJ+a0/wAkK08Ju3daE2uBayjGSxJZR4cbm7ky2IxjBYSwiUw/LtViNvsVPK4HnwkN/tOs381tjQqS4IgV9rWVH36i9NfpksdD2a1jm/zp8UIO4c+5/BoIP4qTCzqc3gpLn2lss92m5tdUl9cv5E5Q9kzOG9ZVOd/42AfmSb/gtsbCPNkCr7WVn/p00vNt/TB3/wDKqlDCGT1Ivv4o7H27tbP4cMYy/iRH7SXTkpShBtf8X+SLr+yp8Piwip8Q2D2kf3mn/JapWONYSJ1L2p31u3FJNeH4efqUDGcHmwaq4MTjLHHUX1DupBGh3/NQatOcH3jqrG+t7qGaD4cuGPT9R64JTirxmCOX4XysYfQuAP6pRWZpPqe7QqOna1Jx4qL+h+klfHyY/PNRiUuFZonlp9JhJILkXLS4uDiL89SqSVSVOrKS45Z9Oo2dK6sKVOXu7sXpzwlo/ufbAcvTZgmdLUuLIBd0tRITYddT8Tv4NllSoSqvelw6mF9tOhYQVGkk58FFffHDy4s0LJMUWM1vHRNLaOjPd07T88hF3yuH3rEWvtxcip9DdnrH3Vw/JyG01Vt1u1XmrU1k+i5R+WX5JLRHD2r4nJV1cdDhzXOLgJHhoJLtfCLDkLcR/q9FrvJSeKceZO9naFGmpXleSSjos9cav4PC9SvG2RqFwuDiMrbGxBFMw+Y0Mh/L0+LTpbx/5P5Fl3ts1k+FCD8t5/j6eb00jA6cZUyTxTC7o4nTSDmX24iL/wB2/kFOhHs6evI5O6qu9vHu6KTSXguC+RQ8n5RkzJiJqcfuI3OMljo6U3ubDcM1GvoB1EOjbyqS7SodLtLa9Kzoq0s3qljPT8v6eZdu0LFXYJlsMw4ESSuEEYaPhuDsBzsLC3MjopdxNwh3eL0Of2RbQuLpdq+7FOTz0X+ePhk5ez3KYy9QGbEQO/e3X/ts34fXmfYcrnC2odmsvizftrarvam5D/Tjw8X1/Hh5lWxyoOI1xr8xsLadl20tO/R01trtOzTo5zj5DXRaajy+0qcFwXUs7SPZ01ZWbzUlrOa4RXRPnjh55xq9KLX1jq+tfJUm73uLj09ug8lXzm5ycmdfbW8LelGlDgkfBYkgIAgCAIAgCAIAgCAtWTs7y5bHdvHewE34CbFp5lptp1LdielyTKoXTp6PVHP7W2DTvX2kHuz+T8/z9S61GecMxynDcYjdYbCSK9j5FhJHqLKZ/KoTWJfNHNrYe1Lae9R49Yyx9cEDVT4DCLxRTSfS0yj/ABvH6rU3aLl9Syp0/aCWjljz3PsmzjOd4cO//OUEMR5SP8T7fkfzKw/lxj/pxwb17PV6+t3XcvBf5/BE4hnSuxC/fVL2joyzP8Fj+K0yuqsuZZ0Ng2NL+zL8dflw+RBSyGeTimJc7qTc/iVocm+LLOFGnTWIRSXgsHRh2Iy4ZLxYfI+M7+EkX9RsfQrKFScPdZquLK3uFirBP01+PFGgUfaq6PBbVUXHUg2B2Y4feNtQerRoeo2E6N93NVqcpV9lZO4/pyxT+LXh4+f66/P2h4hLKSycMH3Wxx2H9ppP4laHeVXzLan7NWEY4cW/Ft/bB6S53qK+kMWONjqIzvxMDXDza5gHCfOx90/lyaxNZR5/49RpzVS2k4SXDXK9U+PxK82b7PVh9GSC1wcwm1wQbg9LhR87ssxLhU3VouFdLVNPHDpp+6GrYL2pwywgYxG+N9tXMHEw+1+IemvqrOnewfvaHD3Xsvcwk3RakvPD+enzPXGM5YVJIZHU7aiXqYG38rueP90nc0OPF+X5PLbYm1UtxNwj/wC+nwi2UbM+bpsw2a+0cA+GJnwjpc/MfwHQBQq1zKppwR0+zNiULLv+9Pq/suX1LD2dZ1hwPDnQYmHNHGXte0XGoAIIGt9ND+ltZFrcwhHdkVW3di3FzX7ags5STWUuHnhHZmbtPD4izL7CHEWMrwLj91uv4n8FlVvVjEPiRtn+y83JTunhf7Vx9Xy9M+hm0dQW1Ykk8buLjPEb8Rvc3J1N+ZVepve3nqdhO3i6Low7qaa05aYNbxDtSp48PBoGPfKR8DhYNP1Hn7Xv5K0le00srVnCUPZi7nU3amIx65z8F+cFfydnwU+MVEuY3OcZWtDXAXDA0u8IaNh4uXTW5N1poXa3m6j4lltT2efZU42kc7uc6rLzjXLx0/BJY72ot79jcGY4tD2l73AAloILmtHmLjiO2umxWyd9FNKJEtfZetKEpV3h4eFx15ZfTyySGJ9qNNDSXw5r5JCNARwgep/2v7LOd7TS01I9v7M3k54qYiuuU/gl98GV4zi8uN1xlxF/E47dGjkGjkP4NzqqypVlUeZHb2VjRs6fZ0l5vm/FnCtZN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P/Z"/>
          <p:cNvSpPr>
            <a:spLocks noChangeAspect="1" noChangeArrowheads="1"/>
          </p:cNvSpPr>
          <p:nvPr/>
        </p:nvSpPr>
        <p:spPr bwMode="auto">
          <a:xfrm>
            <a:off x="176213" y="-1825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p:cNvPicPr>
            <a:picLocks noChangeAspect="1"/>
          </p:cNvPicPr>
          <p:nvPr/>
        </p:nvPicPr>
        <p:blipFill>
          <a:blip r:embed="rId3"/>
          <a:stretch>
            <a:fillRect/>
          </a:stretch>
        </p:blipFill>
        <p:spPr>
          <a:xfrm>
            <a:off x="1156886" y="3099404"/>
            <a:ext cx="1920727" cy="1424119"/>
          </a:xfrm>
          <a:prstGeom prst="rect">
            <a:avLst/>
          </a:prstGeom>
        </p:spPr>
      </p:pic>
      <p:pic>
        <p:nvPicPr>
          <p:cNvPr id="7" name="Picture 6"/>
          <p:cNvPicPr>
            <a:picLocks noChangeAspect="1"/>
          </p:cNvPicPr>
          <p:nvPr/>
        </p:nvPicPr>
        <p:blipFill>
          <a:blip r:embed="rId4"/>
          <a:stretch>
            <a:fillRect/>
          </a:stretch>
        </p:blipFill>
        <p:spPr>
          <a:xfrm>
            <a:off x="1071162" y="4931410"/>
            <a:ext cx="2062175" cy="1378654"/>
          </a:xfrm>
          <a:prstGeom prst="rect">
            <a:avLst/>
          </a:prstGeom>
        </p:spPr>
      </p:pic>
      <p:pic>
        <p:nvPicPr>
          <p:cNvPr id="9" name="Picture 8"/>
          <p:cNvPicPr>
            <a:picLocks noChangeAspect="1"/>
          </p:cNvPicPr>
          <p:nvPr/>
        </p:nvPicPr>
        <p:blipFill>
          <a:blip r:embed="rId5"/>
          <a:stretch>
            <a:fillRect/>
          </a:stretch>
        </p:blipFill>
        <p:spPr>
          <a:xfrm>
            <a:off x="4453751" y="2767510"/>
            <a:ext cx="3639665" cy="363966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5" fill="hold" grpId="0" nodeType="clickEffect">
                                  <p:stCondLst>
                                    <p:cond delay="0"/>
                                  </p:stCondLst>
                                  <p:childTnLst>
                                    <p:set>
                                      <p:cBhvr>
                                        <p:cTn id="6" dur="1" fill="hold">
                                          <p:stCondLst>
                                            <p:cond delay="0"/>
                                          </p:stCondLst>
                                        </p:cTn>
                                        <p:tgtEl>
                                          <p:spTgt spid="15371"/>
                                        </p:tgtEl>
                                        <p:attrNameLst>
                                          <p:attrName>style.visibility</p:attrName>
                                        </p:attrNameLst>
                                      </p:cBhvr>
                                      <p:to>
                                        <p:strVal val="visible"/>
                                      </p:to>
                                    </p:set>
                                    <p:animEffect transition="in" filter="blinds(vertical)">
                                      <p:cBhvr>
                                        <p:cTn id="7" dur="500"/>
                                        <p:tgtEl>
                                          <p:spTgt spid="1537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6" presetClass="entr" presetSubtype="0"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80">
                                          <p:stCondLst>
                                            <p:cond delay="0"/>
                                          </p:stCondLst>
                                        </p:cTn>
                                        <p:tgtEl>
                                          <p:spTgt spid="9"/>
                                        </p:tgtEl>
                                      </p:cBhvr>
                                    </p:animEffect>
                                    <p:anim calcmode="lin" valueType="num">
                                      <p:cBhvr>
                                        <p:cTn id="19"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4" dur="26">
                                          <p:stCondLst>
                                            <p:cond delay="650"/>
                                          </p:stCondLst>
                                        </p:cTn>
                                        <p:tgtEl>
                                          <p:spTgt spid="9"/>
                                        </p:tgtEl>
                                      </p:cBhvr>
                                      <p:to x="100000" y="60000"/>
                                    </p:animScale>
                                    <p:animScale>
                                      <p:cBhvr>
                                        <p:cTn id="25" dur="166" decel="50000">
                                          <p:stCondLst>
                                            <p:cond delay="676"/>
                                          </p:stCondLst>
                                        </p:cTn>
                                        <p:tgtEl>
                                          <p:spTgt spid="9"/>
                                        </p:tgtEl>
                                      </p:cBhvr>
                                      <p:to x="100000" y="100000"/>
                                    </p:animScale>
                                    <p:animScale>
                                      <p:cBhvr>
                                        <p:cTn id="26" dur="26">
                                          <p:stCondLst>
                                            <p:cond delay="1312"/>
                                          </p:stCondLst>
                                        </p:cTn>
                                        <p:tgtEl>
                                          <p:spTgt spid="9"/>
                                        </p:tgtEl>
                                      </p:cBhvr>
                                      <p:to x="100000" y="80000"/>
                                    </p:animScale>
                                    <p:animScale>
                                      <p:cBhvr>
                                        <p:cTn id="27" dur="166" decel="50000">
                                          <p:stCondLst>
                                            <p:cond delay="1338"/>
                                          </p:stCondLst>
                                        </p:cTn>
                                        <p:tgtEl>
                                          <p:spTgt spid="9"/>
                                        </p:tgtEl>
                                      </p:cBhvr>
                                      <p:to x="100000" y="100000"/>
                                    </p:animScale>
                                    <p:animScale>
                                      <p:cBhvr>
                                        <p:cTn id="28" dur="26">
                                          <p:stCondLst>
                                            <p:cond delay="1642"/>
                                          </p:stCondLst>
                                        </p:cTn>
                                        <p:tgtEl>
                                          <p:spTgt spid="9"/>
                                        </p:tgtEl>
                                      </p:cBhvr>
                                      <p:to x="100000" y="90000"/>
                                    </p:animScale>
                                    <p:animScale>
                                      <p:cBhvr>
                                        <p:cTn id="29" dur="166" decel="50000">
                                          <p:stCondLst>
                                            <p:cond delay="1668"/>
                                          </p:stCondLst>
                                        </p:cTn>
                                        <p:tgtEl>
                                          <p:spTgt spid="9"/>
                                        </p:tgtEl>
                                      </p:cBhvr>
                                      <p:to x="100000" y="100000"/>
                                    </p:animScale>
                                    <p:animScale>
                                      <p:cBhvr>
                                        <p:cTn id="30" dur="26">
                                          <p:stCondLst>
                                            <p:cond delay="1808"/>
                                          </p:stCondLst>
                                        </p:cTn>
                                        <p:tgtEl>
                                          <p:spTgt spid="9"/>
                                        </p:tgtEl>
                                      </p:cBhvr>
                                      <p:to x="100000" y="95000"/>
                                    </p:animScale>
                                    <p:animScale>
                                      <p:cBhvr>
                                        <p:cTn id="31"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1" grpId="0"/>
    </p:bldLst>
  </p:timing>
</p:sld>
</file>

<file path=ppt/theme/theme1.xml><?xml version="1.0" encoding="utf-8"?>
<a:theme xmlns:a="http://schemas.openxmlformats.org/drawingml/2006/main" name="Barney &amp; Hesterly IM PP">
  <a:themeElements>
    <a:clrScheme name="Barney &amp; Hesterly IM P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arney &amp; Hesterly IM P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arney &amp; Hesterly IM P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arney &amp; Hesterly IM P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arney &amp; Hesterly IM P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arney &amp; Hesterly IM P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arney &amp; Hesterly IM P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arney &amp; Hesterly IM P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arney &amp; Hesterly IM PP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arney &amp; Hesterly IM P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arney &amp; Hesterly IM P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arney &amp; Hesterly IM P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arney &amp; Hesterly IM P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arney &amp; Hesterly IM P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Blue-green metallic on white design template</Template>
  <TotalTime>1950</TotalTime>
  <Words>3066</Words>
  <Application>Microsoft Office PowerPoint</Application>
  <PresentationFormat>On-screen Show (4:3)</PresentationFormat>
  <Paragraphs>399</Paragraphs>
  <Slides>21</Slides>
  <Notes>21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Comic Sans MS</vt:lpstr>
      <vt:lpstr>Times New Roman</vt:lpstr>
      <vt:lpstr>Barney &amp; Hesterly IM PP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Marriott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Evaluating a Firm’s Internal Capabilities</dc:title>
  <dc:creator>Chris</dc:creator>
  <cp:lastModifiedBy>SHSU</cp:lastModifiedBy>
  <cp:revision>116</cp:revision>
  <dcterms:created xsi:type="dcterms:W3CDTF">2005-04-04T18:09:27Z</dcterms:created>
  <dcterms:modified xsi:type="dcterms:W3CDTF">2021-05-10T14:45:06Z</dcterms:modified>
</cp:coreProperties>
</file>